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3" r:id="rId4"/>
    <p:sldId id="264" r:id="rId5"/>
    <p:sldId id="261" r:id="rId6"/>
    <p:sldId id="270" r:id="rId7"/>
    <p:sldId id="268" r:id="rId8"/>
    <p:sldId id="269" r:id="rId9"/>
    <p:sldId id="265" r:id="rId10"/>
    <p:sldId id="271" r:id="rId11"/>
    <p:sldId id="266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7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B8C9F-4510-4B1C-8F25-6ED168322EAC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5051F6C-C105-4429-B77C-B67D18E42B09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Elèves scolaires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2B60E1-FE38-43BF-85D4-98DB3BE74C56}" type="parTrans" cxnId="{CC890439-B023-4C1C-992A-C11838CF88E6}">
      <dgm:prSet/>
      <dgm:spPr/>
      <dgm:t>
        <a:bodyPr/>
        <a:lstStyle/>
        <a:p>
          <a:endParaRPr lang="fr-FR"/>
        </a:p>
      </dgm:t>
    </dgm:pt>
    <dgm:pt modelId="{8BFE238F-29C7-4884-94A5-AF6E72D308F0}" type="sibTrans" cxnId="{CC890439-B023-4C1C-992A-C11838CF88E6}">
      <dgm:prSet/>
      <dgm:spPr/>
      <dgm:t>
        <a:bodyPr/>
        <a:lstStyle/>
        <a:p>
          <a:endParaRPr lang="fr-FR"/>
        </a:p>
      </dgm:t>
    </dgm:pt>
    <dgm:pt modelId="{42D606AA-AA7B-44F7-BD8B-D7000C050414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Elèves apprentis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BBDD61-159B-4230-9639-8804BC8F8D53}" type="parTrans" cxnId="{1DD5947C-EC64-4356-BC88-3DF8B0AB7583}">
      <dgm:prSet/>
      <dgm:spPr/>
      <dgm:t>
        <a:bodyPr/>
        <a:lstStyle/>
        <a:p>
          <a:endParaRPr lang="fr-FR"/>
        </a:p>
      </dgm:t>
    </dgm:pt>
    <dgm:pt modelId="{5DC03FF0-031C-44F4-945E-4434E26A818C}" type="sibTrans" cxnId="{1DD5947C-EC64-4356-BC88-3DF8B0AB7583}">
      <dgm:prSet/>
      <dgm:spPr/>
      <dgm:t>
        <a:bodyPr/>
        <a:lstStyle/>
        <a:p>
          <a:endParaRPr lang="fr-FR"/>
        </a:p>
      </dgm:t>
    </dgm:pt>
    <dgm:pt modelId="{B57355F1-6F77-48A3-8135-16693E25AF1B}">
      <dgm:prSet phldrT="[Texte]"/>
      <dgm:spPr/>
      <dgm:t>
        <a:bodyPr/>
        <a:lstStyle/>
        <a:p>
          <a:r>
            <a:rPr lang="fr-FR" b="1" dirty="0" smtClean="0"/>
            <a:t>Equipe pédagogique</a:t>
          </a:r>
          <a:endParaRPr lang="fr-FR" b="1" dirty="0"/>
        </a:p>
      </dgm:t>
    </dgm:pt>
    <dgm:pt modelId="{682867B1-AC8F-4B86-94F6-208AB71C3128}" type="parTrans" cxnId="{0693451A-3F32-4976-8C89-4C0E7CB98D9D}">
      <dgm:prSet/>
      <dgm:spPr/>
      <dgm:t>
        <a:bodyPr/>
        <a:lstStyle/>
        <a:p>
          <a:endParaRPr lang="fr-FR"/>
        </a:p>
      </dgm:t>
    </dgm:pt>
    <dgm:pt modelId="{86B472F8-75E5-436D-ADB3-B27FD70878B3}" type="sibTrans" cxnId="{0693451A-3F32-4976-8C89-4C0E7CB98D9D}">
      <dgm:prSet/>
      <dgm:spPr/>
      <dgm:t>
        <a:bodyPr/>
        <a:lstStyle/>
        <a:p>
          <a:endParaRPr lang="fr-FR"/>
        </a:p>
      </dgm:t>
    </dgm:pt>
    <dgm:pt modelId="{BB6A6DCB-A988-4FB5-9CA3-48FC3ABA8E41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Proviseure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1BA373-071F-4664-85A6-ED4F77D730F7}" type="parTrans" cxnId="{DED92A6F-10DF-4D0B-A867-F65C0A6B4DFF}">
      <dgm:prSet/>
      <dgm:spPr/>
      <dgm:t>
        <a:bodyPr/>
        <a:lstStyle/>
        <a:p>
          <a:endParaRPr lang="fr-FR"/>
        </a:p>
      </dgm:t>
    </dgm:pt>
    <dgm:pt modelId="{783F1CEA-1403-404C-ABAB-7F757CEBC137}" type="sibTrans" cxnId="{DED92A6F-10DF-4D0B-A867-F65C0A6B4DFF}">
      <dgm:prSet/>
      <dgm:spPr/>
      <dgm:t>
        <a:bodyPr/>
        <a:lstStyle/>
        <a:p>
          <a:endParaRPr lang="fr-FR"/>
        </a:p>
      </dgm:t>
    </dgm:pt>
    <dgm:pt modelId="{02EE2DC2-003C-4310-A48E-93D913279457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Coordonnateur pédagogique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0EA9-8C73-40B3-A7B9-B4EE1D0F2B1F}" type="parTrans" cxnId="{0DE2FEA7-CE52-4F06-8A46-86129C91A8F4}">
      <dgm:prSet/>
      <dgm:spPr/>
      <dgm:t>
        <a:bodyPr/>
        <a:lstStyle/>
        <a:p>
          <a:endParaRPr lang="fr-FR"/>
        </a:p>
      </dgm:t>
    </dgm:pt>
    <dgm:pt modelId="{4F380C54-690C-4E72-9CFE-1D02F6C0F872}" type="sibTrans" cxnId="{0DE2FEA7-CE52-4F06-8A46-86129C91A8F4}">
      <dgm:prSet/>
      <dgm:spPr/>
      <dgm:t>
        <a:bodyPr/>
        <a:lstStyle/>
        <a:p>
          <a:endParaRPr lang="fr-FR"/>
        </a:p>
      </dgm:t>
    </dgm:pt>
    <dgm:pt modelId="{C41CEFAB-75CF-44C0-9966-5A9D9E2C7BED}">
      <dgm:prSet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DDFPT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D6FA83-1861-48C6-BF66-37DCF8B2BD59}" type="parTrans" cxnId="{A8C9EDE2-AA0E-40C3-92F9-C65CACD16967}">
      <dgm:prSet/>
      <dgm:spPr/>
      <dgm:t>
        <a:bodyPr/>
        <a:lstStyle/>
        <a:p>
          <a:endParaRPr lang="fr-FR"/>
        </a:p>
      </dgm:t>
    </dgm:pt>
    <dgm:pt modelId="{CD920706-555B-44DB-B28C-0D0E841F5E4F}" type="sibTrans" cxnId="{A8C9EDE2-AA0E-40C3-92F9-C65CACD16967}">
      <dgm:prSet/>
      <dgm:spPr/>
      <dgm:t>
        <a:bodyPr/>
        <a:lstStyle/>
        <a:p>
          <a:endParaRPr lang="fr-FR"/>
        </a:p>
      </dgm:t>
    </dgm:pt>
    <dgm:pt modelId="{B04E5A51-C1BB-484B-A9FB-DB6E50A0162E}">
      <dgm:prSet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CFA Académique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1D42F8-D53B-49BC-BF6C-C914CF266301}" type="parTrans" cxnId="{C3A2D145-B35A-4619-A579-C768F0E212AF}">
      <dgm:prSet/>
      <dgm:spPr/>
      <dgm:t>
        <a:bodyPr/>
        <a:lstStyle/>
        <a:p>
          <a:endParaRPr lang="fr-FR"/>
        </a:p>
      </dgm:t>
    </dgm:pt>
    <dgm:pt modelId="{5251689D-B9B2-483B-8791-E2602FD0FAE4}" type="sibTrans" cxnId="{C3A2D145-B35A-4619-A579-C768F0E212AF}">
      <dgm:prSet/>
      <dgm:spPr/>
      <dgm:t>
        <a:bodyPr/>
        <a:lstStyle/>
        <a:p>
          <a:endParaRPr lang="fr-FR"/>
        </a:p>
      </dgm:t>
    </dgm:pt>
    <dgm:pt modelId="{1C9621CD-9E78-4AAB-98A2-24D40BE6D52D}">
      <dgm:prSet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Entreprises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5430C-7D25-4924-A433-068E49537446}" type="parTrans" cxnId="{9D4F0554-E4DB-46DE-98DE-D8B6D0452E8F}">
      <dgm:prSet/>
      <dgm:spPr/>
      <dgm:t>
        <a:bodyPr/>
        <a:lstStyle/>
        <a:p>
          <a:endParaRPr lang="fr-FR"/>
        </a:p>
      </dgm:t>
    </dgm:pt>
    <dgm:pt modelId="{B0DE8FAE-24CF-41AE-927B-6BA0C56AE928}" type="sibTrans" cxnId="{9D4F0554-E4DB-46DE-98DE-D8B6D0452E8F}">
      <dgm:prSet/>
      <dgm:spPr/>
      <dgm:t>
        <a:bodyPr/>
        <a:lstStyle/>
        <a:p>
          <a:endParaRPr lang="fr-FR"/>
        </a:p>
      </dgm:t>
    </dgm:pt>
    <dgm:pt modelId="{E0FA6DB0-E73C-4C76-AD4D-168A64B7206A}" type="pres">
      <dgm:prSet presAssocID="{9A2B8C9F-4510-4B1C-8F25-6ED168322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5C26130-FFD8-4D25-8DAC-4B2919E5EDA5}" type="pres">
      <dgm:prSet presAssocID="{9A2B8C9F-4510-4B1C-8F25-6ED168322EAC}" presName="cycle" presStyleCnt="0"/>
      <dgm:spPr/>
    </dgm:pt>
    <dgm:pt modelId="{453E7D78-9FAD-4176-8156-2A901A017437}" type="pres">
      <dgm:prSet presAssocID="{45051F6C-C105-4429-B77C-B67D18E42B09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B463F1-F57C-48BF-A6D5-A03A451D8814}" type="pres">
      <dgm:prSet presAssocID="{8BFE238F-29C7-4884-94A5-AF6E72D308F0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A2A8E0C7-33BB-4D72-9A9B-B349E84828DF}" type="pres">
      <dgm:prSet presAssocID="{42D606AA-AA7B-44F7-BD8B-D7000C050414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753E7F-24F8-4EF3-A3D3-35CAFDBC5AB2}" type="pres">
      <dgm:prSet presAssocID="{B57355F1-6F77-48A3-8135-16693E25AF1B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FF34D1-E265-45A7-A433-6276348B334B}" type="pres">
      <dgm:prSet presAssocID="{BB6A6DCB-A988-4FB5-9CA3-48FC3ABA8E41}" presName="nodeFollowingNodes" presStyleLbl="node1" presStyleIdx="3" presStyleCnt="8" custRadScaleRad="109984" custRadScaleInc="-240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6B40F1-4D75-48AD-B7C8-764FEF3B1035}" type="pres">
      <dgm:prSet presAssocID="{02EE2DC2-003C-4310-A48E-93D913279457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BACC69-ED64-45BA-9425-2B8945C57AB8}" type="pres">
      <dgm:prSet presAssocID="{C41CEFAB-75CF-44C0-9966-5A9D9E2C7BED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6D598E-F43E-4546-9D8D-DF127B2D0A32}" type="pres">
      <dgm:prSet presAssocID="{B04E5A51-C1BB-484B-A9FB-DB6E50A0162E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E7C9A2-975E-404F-913C-DB33CE360B2B}" type="pres">
      <dgm:prSet presAssocID="{1C9621CD-9E78-4AAB-98A2-24D40BE6D52D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7E750C-FAA7-472A-B69D-7405BF130ED6}" type="presOf" srcId="{02EE2DC2-003C-4310-A48E-93D913279457}" destId="{3F6B40F1-4D75-48AD-B7C8-764FEF3B1035}" srcOrd="0" destOrd="0" presId="urn:microsoft.com/office/officeart/2005/8/layout/cycle3"/>
    <dgm:cxn modelId="{18E50B58-6CBD-4590-AC72-5B211575852C}" type="presOf" srcId="{45051F6C-C105-4429-B77C-B67D18E42B09}" destId="{453E7D78-9FAD-4176-8156-2A901A017437}" srcOrd="0" destOrd="0" presId="urn:microsoft.com/office/officeart/2005/8/layout/cycle3"/>
    <dgm:cxn modelId="{1DD5947C-EC64-4356-BC88-3DF8B0AB7583}" srcId="{9A2B8C9F-4510-4B1C-8F25-6ED168322EAC}" destId="{42D606AA-AA7B-44F7-BD8B-D7000C050414}" srcOrd="1" destOrd="0" parTransId="{BDBBDD61-159B-4230-9639-8804BC8F8D53}" sibTransId="{5DC03FF0-031C-44F4-945E-4434E26A818C}"/>
    <dgm:cxn modelId="{2C4778F4-5C0C-44F2-9E8C-F2465B329E18}" type="presOf" srcId="{42D606AA-AA7B-44F7-BD8B-D7000C050414}" destId="{A2A8E0C7-33BB-4D72-9A9B-B349E84828DF}" srcOrd="0" destOrd="0" presId="urn:microsoft.com/office/officeart/2005/8/layout/cycle3"/>
    <dgm:cxn modelId="{DED92A6F-10DF-4D0B-A867-F65C0A6B4DFF}" srcId="{9A2B8C9F-4510-4B1C-8F25-6ED168322EAC}" destId="{BB6A6DCB-A988-4FB5-9CA3-48FC3ABA8E41}" srcOrd="3" destOrd="0" parTransId="{041BA373-071F-4664-85A6-ED4F77D730F7}" sibTransId="{783F1CEA-1403-404C-ABAB-7F757CEBC137}"/>
    <dgm:cxn modelId="{A8981F33-64B2-4753-BADA-17DBD92A46F9}" type="presOf" srcId="{1C9621CD-9E78-4AAB-98A2-24D40BE6D52D}" destId="{33E7C9A2-975E-404F-913C-DB33CE360B2B}" srcOrd="0" destOrd="0" presId="urn:microsoft.com/office/officeart/2005/8/layout/cycle3"/>
    <dgm:cxn modelId="{A8C9EDE2-AA0E-40C3-92F9-C65CACD16967}" srcId="{9A2B8C9F-4510-4B1C-8F25-6ED168322EAC}" destId="{C41CEFAB-75CF-44C0-9966-5A9D9E2C7BED}" srcOrd="5" destOrd="0" parTransId="{7BD6FA83-1861-48C6-BF66-37DCF8B2BD59}" sibTransId="{CD920706-555B-44DB-B28C-0D0E841F5E4F}"/>
    <dgm:cxn modelId="{0DE2FEA7-CE52-4F06-8A46-86129C91A8F4}" srcId="{9A2B8C9F-4510-4B1C-8F25-6ED168322EAC}" destId="{02EE2DC2-003C-4310-A48E-93D913279457}" srcOrd="4" destOrd="0" parTransId="{173E0EA9-8C73-40B3-A7B9-B4EE1D0F2B1F}" sibTransId="{4F380C54-690C-4E72-9CFE-1D02F6C0F872}"/>
    <dgm:cxn modelId="{C3A2D145-B35A-4619-A579-C768F0E212AF}" srcId="{9A2B8C9F-4510-4B1C-8F25-6ED168322EAC}" destId="{B04E5A51-C1BB-484B-A9FB-DB6E50A0162E}" srcOrd="6" destOrd="0" parTransId="{311D42F8-D53B-49BC-BF6C-C914CF266301}" sibTransId="{5251689D-B9B2-483B-8791-E2602FD0FAE4}"/>
    <dgm:cxn modelId="{602986AB-1BD5-4451-B025-2C73BF43BA82}" type="presOf" srcId="{9A2B8C9F-4510-4B1C-8F25-6ED168322EAC}" destId="{E0FA6DB0-E73C-4C76-AD4D-168A64B7206A}" srcOrd="0" destOrd="0" presId="urn:microsoft.com/office/officeart/2005/8/layout/cycle3"/>
    <dgm:cxn modelId="{3658332C-987B-44A5-B365-6A7FDF8DB2A0}" type="presOf" srcId="{C41CEFAB-75CF-44C0-9966-5A9D9E2C7BED}" destId="{BABACC69-ED64-45BA-9425-2B8945C57AB8}" srcOrd="0" destOrd="0" presId="urn:microsoft.com/office/officeart/2005/8/layout/cycle3"/>
    <dgm:cxn modelId="{0ED4F128-1989-485C-9798-FA909258C5D6}" type="presOf" srcId="{B57355F1-6F77-48A3-8135-16693E25AF1B}" destId="{76753E7F-24F8-4EF3-A3D3-35CAFDBC5AB2}" srcOrd="0" destOrd="0" presId="urn:microsoft.com/office/officeart/2005/8/layout/cycle3"/>
    <dgm:cxn modelId="{9D4F0554-E4DB-46DE-98DE-D8B6D0452E8F}" srcId="{9A2B8C9F-4510-4B1C-8F25-6ED168322EAC}" destId="{1C9621CD-9E78-4AAB-98A2-24D40BE6D52D}" srcOrd="7" destOrd="0" parTransId="{A3E5430C-7D25-4924-A433-068E49537446}" sibTransId="{B0DE8FAE-24CF-41AE-927B-6BA0C56AE928}"/>
    <dgm:cxn modelId="{1B0E8C30-D38E-4506-8F58-19DD061D1CC3}" type="presOf" srcId="{B04E5A51-C1BB-484B-A9FB-DB6E50A0162E}" destId="{CA6D598E-F43E-4546-9D8D-DF127B2D0A32}" srcOrd="0" destOrd="0" presId="urn:microsoft.com/office/officeart/2005/8/layout/cycle3"/>
    <dgm:cxn modelId="{1B5A3B0C-B5C1-4F64-A9C1-F81025F7C25F}" type="presOf" srcId="{8BFE238F-29C7-4884-94A5-AF6E72D308F0}" destId="{84B463F1-F57C-48BF-A6D5-A03A451D8814}" srcOrd="0" destOrd="0" presId="urn:microsoft.com/office/officeart/2005/8/layout/cycle3"/>
    <dgm:cxn modelId="{CC890439-B023-4C1C-992A-C11838CF88E6}" srcId="{9A2B8C9F-4510-4B1C-8F25-6ED168322EAC}" destId="{45051F6C-C105-4429-B77C-B67D18E42B09}" srcOrd="0" destOrd="0" parTransId="{3D2B60E1-FE38-43BF-85D4-98DB3BE74C56}" sibTransId="{8BFE238F-29C7-4884-94A5-AF6E72D308F0}"/>
    <dgm:cxn modelId="{24AE34FC-5906-4266-AA81-B6FE3608504B}" type="presOf" srcId="{BB6A6DCB-A988-4FB5-9CA3-48FC3ABA8E41}" destId="{DEFF34D1-E265-45A7-A433-6276348B334B}" srcOrd="0" destOrd="0" presId="urn:microsoft.com/office/officeart/2005/8/layout/cycle3"/>
    <dgm:cxn modelId="{0693451A-3F32-4976-8C89-4C0E7CB98D9D}" srcId="{9A2B8C9F-4510-4B1C-8F25-6ED168322EAC}" destId="{B57355F1-6F77-48A3-8135-16693E25AF1B}" srcOrd="2" destOrd="0" parTransId="{682867B1-AC8F-4B86-94F6-208AB71C3128}" sibTransId="{86B472F8-75E5-436D-ADB3-B27FD70878B3}"/>
    <dgm:cxn modelId="{2149D065-D3E8-47EF-9CC9-E9BBFE412669}" type="presParOf" srcId="{E0FA6DB0-E73C-4C76-AD4D-168A64B7206A}" destId="{95C26130-FFD8-4D25-8DAC-4B2919E5EDA5}" srcOrd="0" destOrd="0" presId="urn:microsoft.com/office/officeart/2005/8/layout/cycle3"/>
    <dgm:cxn modelId="{CEBB7A22-8742-4CCF-8856-99E7DCC52723}" type="presParOf" srcId="{95C26130-FFD8-4D25-8DAC-4B2919E5EDA5}" destId="{453E7D78-9FAD-4176-8156-2A901A017437}" srcOrd="0" destOrd="0" presId="urn:microsoft.com/office/officeart/2005/8/layout/cycle3"/>
    <dgm:cxn modelId="{B320328A-3EF3-4F10-A491-BAAB10343090}" type="presParOf" srcId="{95C26130-FFD8-4D25-8DAC-4B2919E5EDA5}" destId="{84B463F1-F57C-48BF-A6D5-A03A451D8814}" srcOrd="1" destOrd="0" presId="urn:microsoft.com/office/officeart/2005/8/layout/cycle3"/>
    <dgm:cxn modelId="{B556AEA0-BCB4-4B1A-AB0B-42BCC32DA6C6}" type="presParOf" srcId="{95C26130-FFD8-4D25-8DAC-4B2919E5EDA5}" destId="{A2A8E0C7-33BB-4D72-9A9B-B349E84828DF}" srcOrd="2" destOrd="0" presId="urn:microsoft.com/office/officeart/2005/8/layout/cycle3"/>
    <dgm:cxn modelId="{34E34907-9A06-4BDD-827E-E2004E66E729}" type="presParOf" srcId="{95C26130-FFD8-4D25-8DAC-4B2919E5EDA5}" destId="{76753E7F-24F8-4EF3-A3D3-35CAFDBC5AB2}" srcOrd="3" destOrd="0" presId="urn:microsoft.com/office/officeart/2005/8/layout/cycle3"/>
    <dgm:cxn modelId="{E8B277DC-A835-4C49-B065-F0390B580E3F}" type="presParOf" srcId="{95C26130-FFD8-4D25-8DAC-4B2919E5EDA5}" destId="{DEFF34D1-E265-45A7-A433-6276348B334B}" srcOrd="4" destOrd="0" presId="urn:microsoft.com/office/officeart/2005/8/layout/cycle3"/>
    <dgm:cxn modelId="{97C7A12B-BDA6-4403-BC70-34EDB5F9C4C9}" type="presParOf" srcId="{95C26130-FFD8-4D25-8DAC-4B2919E5EDA5}" destId="{3F6B40F1-4D75-48AD-B7C8-764FEF3B1035}" srcOrd="5" destOrd="0" presId="urn:microsoft.com/office/officeart/2005/8/layout/cycle3"/>
    <dgm:cxn modelId="{D4EEC92B-4B9F-44A8-B7F1-5403DDE92BC4}" type="presParOf" srcId="{95C26130-FFD8-4D25-8DAC-4B2919E5EDA5}" destId="{BABACC69-ED64-45BA-9425-2B8945C57AB8}" srcOrd="6" destOrd="0" presId="urn:microsoft.com/office/officeart/2005/8/layout/cycle3"/>
    <dgm:cxn modelId="{9A20C039-E169-4727-86C4-8FADF4CE68A5}" type="presParOf" srcId="{95C26130-FFD8-4D25-8DAC-4B2919E5EDA5}" destId="{CA6D598E-F43E-4546-9D8D-DF127B2D0A32}" srcOrd="7" destOrd="0" presId="urn:microsoft.com/office/officeart/2005/8/layout/cycle3"/>
    <dgm:cxn modelId="{BE027308-836E-4C09-B543-77CDB812D99D}" type="presParOf" srcId="{95C26130-FFD8-4D25-8DAC-4B2919E5EDA5}" destId="{33E7C9A2-975E-404F-913C-DB33CE360B2B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463F1-F57C-48BF-A6D5-A03A451D8814}">
      <dsp:nvSpPr>
        <dsp:cNvPr id="0" name=""/>
        <dsp:cNvSpPr/>
      </dsp:nvSpPr>
      <dsp:spPr>
        <a:xfrm>
          <a:off x="962613" y="-40164"/>
          <a:ext cx="4627500" cy="4627500"/>
        </a:xfrm>
        <a:prstGeom prst="circularArrow">
          <a:avLst>
            <a:gd name="adj1" fmla="val 5544"/>
            <a:gd name="adj2" fmla="val 330680"/>
            <a:gd name="adj3" fmla="val 14656589"/>
            <a:gd name="adj4" fmla="val 1687007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E7D78-9FAD-4176-8156-2A901A017437}">
      <dsp:nvSpPr>
        <dsp:cNvPr id="0" name=""/>
        <dsp:cNvSpPr/>
      </dsp:nvSpPr>
      <dsp:spPr>
        <a:xfrm>
          <a:off x="2628450" y="2305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Elèves scolaires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0079" y="33934"/>
        <a:ext cx="1232569" cy="584655"/>
      </dsp:txXfrm>
    </dsp:sp>
    <dsp:sp modelId="{A2A8E0C7-33BB-4D72-9A9B-B349E84828DF}">
      <dsp:nvSpPr>
        <dsp:cNvPr id="0" name=""/>
        <dsp:cNvSpPr/>
      </dsp:nvSpPr>
      <dsp:spPr>
        <a:xfrm>
          <a:off x="4023817" y="580285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Elèves apprentis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5446" y="611914"/>
        <a:ext cx="1232569" cy="584655"/>
      </dsp:txXfrm>
    </dsp:sp>
    <dsp:sp modelId="{76753E7F-24F8-4EF3-A3D3-35CAFDBC5AB2}">
      <dsp:nvSpPr>
        <dsp:cNvPr id="0" name=""/>
        <dsp:cNvSpPr/>
      </dsp:nvSpPr>
      <dsp:spPr>
        <a:xfrm>
          <a:off x="4601797" y="1975653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Equipe pédagogique</a:t>
          </a:r>
          <a:endParaRPr lang="fr-FR" sz="1400" b="1" kern="1200" dirty="0"/>
        </a:p>
      </dsp:txBody>
      <dsp:txXfrm>
        <a:off x="4633426" y="2007282"/>
        <a:ext cx="1232569" cy="584655"/>
      </dsp:txXfrm>
    </dsp:sp>
    <dsp:sp modelId="{DEFF34D1-E265-45A7-A433-6276348B334B}">
      <dsp:nvSpPr>
        <dsp:cNvPr id="0" name=""/>
        <dsp:cNvSpPr/>
      </dsp:nvSpPr>
      <dsp:spPr>
        <a:xfrm>
          <a:off x="4398330" y="3231843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Proviseure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9959" y="3263472"/>
        <a:ext cx="1232569" cy="584655"/>
      </dsp:txXfrm>
    </dsp:sp>
    <dsp:sp modelId="{3F6B40F1-4D75-48AD-B7C8-764FEF3B1035}">
      <dsp:nvSpPr>
        <dsp:cNvPr id="0" name=""/>
        <dsp:cNvSpPr/>
      </dsp:nvSpPr>
      <dsp:spPr>
        <a:xfrm>
          <a:off x="2628450" y="3949000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Coordonnateur pédagogique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0079" y="3980629"/>
        <a:ext cx="1232569" cy="584655"/>
      </dsp:txXfrm>
    </dsp:sp>
    <dsp:sp modelId="{BABACC69-ED64-45BA-9425-2B8945C57AB8}">
      <dsp:nvSpPr>
        <dsp:cNvPr id="0" name=""/>
        <dsp:cNvSpPr/>
      </dsp:nvSpPr>
      <dsp:spPr>
        <a:xfrm>
          <a:off x="1233082" y="3371020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DDFPT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4711" y="3402649"/>
        <a:ext cx="1232569" cy="584655"/>
      </dsp:txXfrm>
    </dsp:sp>
    <dsp:sp modelId="{CA6D598E-F43E-4546-9D8D-DF127B2D0A32}">
      <dsp:nvSpPr>
        <dsp:cNvPr id="0" name=""/>
        <dsp:cNvSpPr/>
      </dsp:nvSpPr>
      <dsp:spPr>
        <a:xfrm>
          <a:off x="655102" y="1975653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CFA Académique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6731" y="2007282"/>
        <a:ext cx="1232569" cy="584655"/>
      </dsp:txXfrm>
    </dsp:sp>
    <dsp:sp modelId="{33E7C9A2-975E-404F-913C-DB33CE360B2B}">
      <dsp:nvSpPr>
        <dsp:cNvPr id="0" name=""/>
        <dsp:cNvSpPr/>
      </dsp:nvSpPr>
      <dsp:spPr>
        <a:xfrm>
          <a:off x="1233082" y="580285"/>
          <a:ext cx="1295827" cy="6479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Entreprises</a:t>
          </a: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4711" y="611914"/>
        <a:ext cx="1232569" cy="58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5BB1-95E5-4323-8E08-BD7BF5475F6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B184-5611-447D-B623-285DCE908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82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 d’émargement journalière</a:t>
            </a:r>
            <a:r>
              <a:rPr lang="fr-FR" baseline="0" dirty="0" smtClean="0"/>
              <a:t> à renvoyer au CFA.</a:t>
            </a:r>
          </a:p>
          <a:p>
            <a:r>
              <a:rPr lang="fr-FR" baseline="0" dirty="0" smtClean="0"/>
              <a:t>Pour la journée de ce lundi: 7h payées par le rectorat, 1h payée par le CFA.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Conseils de classe: </a:t>
            </a:r>
            <a:r>
              <a:rPr lang="fr-FR" dirty="0" smtClean="0"/>
              <a:t>Conseils de classe semestriel, </a:t>
            </a:r>
            <a:r>
              <a:rPr lang="fr-FR" baseline="0" dirty="0" smtClean="0"/>
              <a:t>dates non imposées, plateforme </a:t>
            </a:r>
            <a:r>
              <a:rPr lang="fr-FR" baseline="0" dirty="0" err="1" smtClean="0"/>
              <a:t>ypareo</a:t>
            </a:r>
            <a:r>
              <a:rPr lang="fr-FR" baseline="0" dirty="0" smtClean="0"/>
              <a:t> du CFA (saisie des notes et des appréciations).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Dossier pour habilitation CCF à faire tous les 5 ans ou en cas</a:t>
            </a:r>
            <a:r>
              <a:rPr lang="fr-FR" baseline="0" dirty="0" smtClean="0"/>
              <a:t> de réforme.</a:t>
            </a:r>
            <a:r>
              <a:rPr lang="fr-FR" dirty="0" smtClean="0"/>
              <a:t> CCF: pas obligatoirement en même temps que les scolaires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Pour l’examen final: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Epreuves ponctuelles (2): CUGEX et conception préliminaire, les mêmes que les scolaires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Equipe</a:t>
            </a:r>
            <a:r>
              <a:rPr lang="fr-FR" baseline="0" dirty="0" smtClean="0"/>
              <a:t> pédagogique: même équipe qui gère les élèves scolaires et apprentis.</a:t>
            </a:r>
          </a:p>
          <a:p>
            <a:r>
              <a:rPr lang="fr-FR" baseline="0" dirty="0" smtClean="0"/>
              <a:t>Proviseure: responsable de l’établissement de formation, valide les feuilles d’émargement</a:t>
            </a:r>
          </a:p>
          <a:p>
            <a:r>
              <a:rPr lang="fr-FR" baseline="0" dirty="0" smtClean="0"/>
              <a:t>Coordonnateur pédagogique: PP de la classe, répartition des heures, Planning annuel, emplois du temps, organisation des visites, suivi des inscriptions …</a:t>
            </a:r>
          </a:p>
          <a:p>
            <a:r>
              <a:rPr lang="fr-FR" baseline="0" dirty="0" smtClean="0"/>
              <a:t>DDFPT: Validation des emplois du temps, suivi de la classe, travail en collaboration avec le </a:t>
            </a:r>
            <a:r>
              <a:rPr lang="fr-FR" baseline="0" dirty="0" err="1" smtClean="0"/>
              <a:t>coordo</a:t>
            </a:r>
            <a:r>
              <a:rPr lang="fr-FR" baseline="0" dirty="0" smtClean="0"/>
              <a:t> …</a:t>
            </a:r>
          </a:p>
          <a:p>
            <a:r>
              <a:rPr lang="fr-FR" baseline="0" dirty="0" smtClean="0"/>
              <a:t>CFA: Responsable de la formation, </a:t>
            </a:r>
            <a:r>
              <a:rPr lang="fr-FR" baseline="0" dirty="0" err="1" smtClean="0"/>
              <a:t>co-signe</a:t>
            </a:r>
            <a:r>
              <a:rPr lang="fr-FR" baseline="0" dirty="0" smtClean="0"/>
              <a:t> les contrats d’apprentissage, rémunère les acteurs …</a:t>
            </a:r>
          </a:p>
          <a:p>
            <a:r>
              <a:rPr lang="fr-FR" baseline="0" dirty="0" smtClean="0"/>
              <a:t>Entreprises: Contrat d’apprentissage sur 2 ans, tuteur pour chaque apprenti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travail de recrutement, de communication entre scolaires et apprentis.</a:t>
            </a:r>
          </a:p>
          <a:p>
            <a:endParaRPr lang="fr-FR" dirty="0" smtClean="0"/>
          </a:p>
          <a:p>
            <a:r>
              <a:rPr lang="fr-FR" dirty="0" smtClean="0"/>
              <a:t>CFA</a:t>
            </a:r>
            <a:r>
              <a:rPr lang="fr-FR" baseline="0" dirty="0" smtClean="0"/>
              <a:t> travaille avec 4 </a:t>
            </a:r>
            <a:r>
              <a:rPr lang="fr-FR" baseline="0" dirty="0" err="1" smtClean="0"/>
              <a:t>ufa</a:t>
            </a:r>
            <a:r>
              <a:rPr lang="fr-FR" baseline="0" dirty="0" smtClean="0"/>
              <a:t> pour cette spécialité: Paul BERT à Maisons-Alfort (94), LAFAYETTE à Champagne/seine (77), René CASSIN à Noisiel (77) et Gustave EIFFEL à Cachan (94),</a:t>
            </a:r>
            <a:endParaRPr lang="fr-FR" dirty="0" smtClean="0"/>
          </a:p>
          <a:p>
            <a:r>
              <a:rPr lang="fr-FR" dirty="0" smtClean="0"/>
              <a:t>Cordées de la réussite bac pro / </a:t>
            </a:r>
            <a:r>
              <a:rPr lang="fr-FR" dirty="0" err="1" smtClean="0"/>
              <a:t>bts</a:t>
            </a:r>
            <a:r>
              <a:rPr lang="fr-FR" dirty="0" smtClean="0"/>
              <a:t> : bac pro TU, TO,</a:t>
            </a:r>
            <a:r>
              <a:rPr lang="fr-FR" baseline="0" dirty="0" smtClean="0"/>
              <a:t> Microtechniques …</a:t>
            </a:r>
          </a:p>
          <a:p>
            <a:endParaRPr lang="fr-FR" dirty="0" smtClean="0"/>
          </a:p>
          <a:p>
            <a:r>
              <a:rPr lang="fr-FR" dirty="0" smtClean="0"/>
              <a:t>Certains élèves</a:t>
            </a:r>
            <a:r>
              <a:rPr lang="fr-FR" baseline="0" dirty="0" smtClean="0"/>
              <a:t> préfèrent conserver leur statut de boursier et conserver leurs vacances.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6ème promo en 2017: 48 entreprises dont certaines sont des partenaires forts (connaissance des profils recherchés en compétence et en comportement).</a:t>
            </a:r>
          </a:p>
          <a:p>
            <a:r>
              <a:rPr lang="fr-FR" dirty="0" smtClean="0"/>
              <a:t>Pas</a:t>
            </a:r>
            <a:r>
              <a:rPr lang="fr-FR" baseline="0" dirty="0" smtClean="0"/>
              <a:t> trop au Sud  du 77 car Champagne/seine possède la même formation</a:t>
            </a:r>
          </a:p>
          <a:p>
            <a:r>
              <a:rPr lang="fr-FR" baseline="0" dirty="0" smtClean="0"/>
              <a:t>Pas trop à l’Ouest du 94 car Maisons-Alfort possède la même formation (bientôt Cachan)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Apprentis : 26 semaines en entreprises, 20 semaines en UFA</a:t>
            </a:r>
          </a:p>
          <a:p>
            <a:r>
              <a:rPr lang="fr-FR" dirty="0" smtClean="0"/>
              <a:t>Scolaires: 36 semaines</a:t>
            </a:r>
            <a:r>
              <a:rPr lang="fr-FR" baseline="0" dirty="0" smtClean="0"/>
              <a:t> de cours (dont 8 semaines de PFE en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année)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Ne pas parler de rémunération à l’heure mais de prime annuelle. Les profs d’enseignement général sont payés par le rectorat 36 semaines mais en BTS ne travaillent que 28 à 30 semaines.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semaines en entreprise en septembre (finalisation des contrats et inscriptions des élèves retardataires)</a:t>
            </a:r>
          </a:p>
          <a:p>
            <a:r>
              <a:rPr lang="fr-FR" dirty="0" smtClean="0"/>
              <a:t>Période</a:t>
            </a:r>
            <a:r>
              <a:rPr lang="fr-FR" baseline="0" dirty="0" smtClean="0"/>
              <a:t> d’essai de 45 jours (soit 9 semaines en entreprise) à faire avant Noël.</a:t>
            </a:r>
            <a:endParaRPr lang="fr-FR" dirty="0" smtClean="0"/>
          </a:p>
          <a:p>
            <a:r>
              <a:rPr lang="fr-FR" dirty="0" smtClean="0"/>
              <a:t>Mai-Juin :5 semaines /8 à l’école pendant stage des scolaires: </a:t>
            </a:r>
            <a:r>
              <a:rPr lang="fr-FR" dirty="0" smtClean="0">
                <a:solidFill>
                  <a:srgbClr val="FF0000"/>
                </a:solidFill>
              </a:rPr>
              <a:t>les profs conservent leur emploi du temps scolaire</a:t>
            </a:r>
          </a:p>
          <a:p>
            <a:r>
              <a:rPr lang="fr-FR" dirty="0" smtClean="0"/>
              <a:t>2 journée</a:t>
            </a:r>
            <a:r>
              <a:rPr lang="fr-FR" baseline="0" dirty="0" smtClean="0"/>
              <a:t> au CERTA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Septembre:</a:t>
            </a:r>
            <a:r>
              <a:rPr lang="fr-FR" baseline="0" dirty="0" smtClean="0"/>
              <a:t> 3 semaines pour travail collaboratif avec lycée Diderot dans le cadre de l’examen BTS CPRP.</a:t>
            </a:r>
          </a:p>
          <a:p>
            <a:r>
              <a:rPr lang="fr-FR" baseline="0" dirty="0" smtClean="0"/>
              <a:t>Sept-</a:t>
            </a:r>
            <a:r>
              <a:rPr lang="fr-FR" baseline="0" dirty="0" err="1" smtClean="0"/>
              <a:t>dec</a:t>
            </a:r>
            <a:r>
              <a:rPr lang="fr-FR" baseline="0" dirty="0" smtClean="0"/>
              <a:t>: 9 semaines en entreprise : période d’essai.</a:t>
            </a:r>
          </a:p>
          <a:p>
            <a:r>
              <a:rPr lang="fr-FR" baseline="0" dirty="0" smtClean="0"/>
              <a:t>Mai: 1 semaine pour les épreuves écrites.</a:t>
            </a:r>
          </a:p>
          <a:p>
            <a:r>
              <a:rPr lang="fr-FR" baseline="0" dirty="0" smtClean="0"/>
              <a:t>Juin: 1 semaine pour l’épreuve de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de mixage en enseignement général.</a:t>
            </a:r>
          </a:p>
          <a:p>
            <a:r>
              <a:rPr lang="fr-FR" dirty="0" smtClean="0"/>
              <a:t>Entre 31 et 35h</a:t>
            </a:r>
            <a:r>
              <a:rPr lang="fr-FR" baseline="0" dirty="0" smtClean="0"/>
              <a:t> par semaine: plage horaires de travail personnel, plateforme de travail en ligne, devoirs/td maison à rendre de façon numérique, corrections en ligne d’exercices, pédagogie inversée…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B184-5611-447D-B623-285DCE908C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1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7B8CE9-8484-48AB-9179-8ACAED932D3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6212E4-C6B2-48CE-8D6F-30BEF51784F0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7705"/>
            <a:ext cx="3289569" cy="14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6467487" y="173339"/>
            <a:ext cx="1958126" cy="1455461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2" name="ZoneTexte 1"/>
          <p:cNvSpPr txBox="1"/>
          <p:nvPr/>
        </p:nvSpPr>
        <p:spPr>
          <a:xfrm>
            <a:off x="1763688" y="21328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POURQUOI ACCUEILLIR DES APPRENTIS?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33064" y="1679577"/>
            <a:ext cx="316835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INTROD</a:t>
            </a:r>
            <a:r>
              <a:rPr lang="fr-FR" b="1" dirty="0" smtClean="0"/>
              <a:t>UC</a:t>
            </a:r>
            <a:r>
              <a:rPr lang="fr-FR" dirty="0" smtClean="0"/>
              <a:t>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25935" y="2564904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Renforcement des relations Ecole / Entreprises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25935" y="3050376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Maintien des effectifs : élèves motivés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25935" y="3554432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Attractivité du lycée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25935" y="4067780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Diminution de l’absentéisme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25935" y="4571836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Veille technologique pour les enseignants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25935" y="5075892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« Prime » pour les enseignants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36382" y="5579948"/>
            <a:ext cx="24122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Stabilité des équipes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025935" y="6093296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Volonté ministérielle et Régionale </a:t>
            </a:r>
          </a:p>
        </p:txBody>
      </p:sp>
    </p:spTree>
    <p:extLst>
      <p:ext uri="{BB962C8B-B14F-4D97-AF65-F5344CB8AC3E}">
        <p14:creationId xmlns:p14="http://schemas.microsoft.com/office/powerpoint/2010/main" val="25935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6008" y="277714"/>
            <a:ext cx="4587875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5856" y="773211"/>
            <a:ext cx="244827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EMARGEMENT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051720" y="609329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55776" y="611942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Heures à payer par le CFA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850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6" name="ZoneTexte 5"/>
          <p:cNvSpPr txBox="1"/>
          <p:nvPr/>
        </p:nvSpPr>
        <p:spPr>
          <a:xfrm>
            <a:off x="3131840" y="1152932"/>
            <a:ext cx="331236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EVALUATIONS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03648" y="2564904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Conseils de classe semestriel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3648" y="3068960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Visites en entreprise (1/semestre)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03648" y="3573016"/>
            <a:ext cx="4824536" cy="1377444"/>
            <a:chOff x="1403648" y="3573016"/>
            <a:chExt cx="4824536" cy="1377444"/>
          </a:xfrm>
        </p:grpSpPr>
        <p:sp>
          <p:nvSpPr>
            <p:cNvPr id="12" name="ZoneTexte 11"/>
            <p:cNvSpPr txBox="1"/>
            <p:nvPr/>
          </p:nvSpPr>
          <p:spPr>
            <a:xfrm>
              <a:off x="1403648" y="3573016"/>
              <a:ext cx="482453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BTS:  même forme que pour les scolaires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491880" y="4077072"/>
              <a:ext cx="273630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CCF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491880" y="4581128"/>
              <a:ext cx="273630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Ponctuel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2" name="ZoneTexte 1"/>
          <p:cNvSpPr txBox="1"/>
          <p:nvPr/>
        </p:nvSpPr>
        <p:spPr>
          <a:xfrm>
            <a:off x="1835696" y="971436"/>
            <a:ext cx="507407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APPRENTISSAGE EN MIXAGE: LES ACTEURS</a:t>
            </a:r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228049530"/>
              </p:ext>
            </p:extLst>
          </p:nvPr>
        </p:nvGraphicFramePr>
        <p:xfrm>
          <a:off x="899592" y="1556792"/>
          <a:ext cx="6552728" cy="459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199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10656"/>
            <a:ext cx="4973764" cy="50921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5856" y="362779"/>
            <a:ext cx="298343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LYCEES DE RECRUTEMENT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4"/>
          <a:stretch/>
        </p:blipFill>
        <p:spPr>
          <a:xfrm>
            <a:off x="6203406" y="5064310"/>
            <a:ext cx="2124075" cy="123853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19872" y="827420"/>
            <a:ext cx="269540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Pour BTS CPRP-ex IPM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25398" y="3140968"/>
            <a:ext cx="269540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BACS Concernés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25398" y="4005064"/>
            <a:ext cx="269540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TU: Technicien d’Usinage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25398" y="4437112"/>
            <a:ext cx="269540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TO: Technicien Outilleur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25398" y="4879644"/>
            <a:ext cx="269540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Microtechniques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25398" y="5589240"/>
            <a:ext cx="269540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STI2D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5398" y="6133566"/>
            <a:ext cx="269540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919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1"/>
          <a:stretch/>
        </p:blipFill>
        <p:spPr>
          <a:xfrm>
            <a:off x="2023622" y="1340768"/>
            <a:ext cx="4523375" cy="47556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1700094" cy="46025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87783"/>
            <a:ext cx="1679656" cy="46285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75856" y="773211"/>
            <a:ext cx="28803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ENTREPRISES PARTENAIRES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9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2" name="ZoneTexte 1"/>
          <p:cNvSpPr txBox="1"/>
          <p:nvPr/>
        </p:nvSpPr>
        <p:spPr>
          <a:xfrm>
            <a:off x="3059832" y="562346"/>
            <a:ext cx="396044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BTS CPRP (ex-IPM) en statut mixte:</a:t>
            </a:r>
          </a:p>
          <a:p>
            <a:pPr algn="ctr"/>
            <a:r>
              <a:rPr lang="fr-FR" sz="2000" b="1" dirty="0" smtClean="0"/>
              <a:t>Elèves scolaires / Elèves apprentis</a:t>
            </a:r>
            <a:endParaRPr lang="fr-FR" sz="20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24071"/>
              </p:ext>
            </p:extLst>
          </p:nvPr>
        </p:nvGraphicFramePr>
        <p:xfrm>
          <a:off x="1907703" y="1556792"/>
          <a:ext cx="5722144" cy="475252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52785"/>
                <a:gridCol w="2509279"/>
                <a:gridCol w="1180839"/>
                <a:gridCol w="1279241"/>
              </a:tblGrid>
              <a:tr h="3919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Scolaires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Apprentis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084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BTS 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heures de cours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930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700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Dont heures </a:t>
                      </a:r>
                      <a:r>
                        <a:rPr lang="fr-FR" sz="1600" b="1" u="none" strike="noStrike" dirty="0">
                          <a:effectLst/>
                        </a:rPr>
                        <a:t>pro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 smtClean="0">
                          <a:effectLst/>
                        </a:rPr>
                        <a:t>(600)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?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heures en entreprise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 smtClean="0">
                          <a:effectLst/>
                        </a:rPr>
                        <a:t>280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910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TOTAL formation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 smtClean="0">
                          <a:effectLst/>
                        </a:rPr>
                        <a:t>1210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1610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84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BTS 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heures de cours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1116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700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Dont heures </a:t>
                      </a:r>
                      <a:r>
                        <a:rPr lang="fr-FR" sz="1600" b="1" u="none" strike="noStrike" dirty="0">
                          <a:effectLst/>
                        </a:rPr>
                        <a:t>pro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 smtClean="0">
                          <a:effectLst/>
                        </a:rPr>
                        <a:t>(720)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?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heures en entreprise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>
                          <a:effectLst/>
                        </a:rPr>
                        <a:t>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910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TOTAL formation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1116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1610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192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84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BTS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TOTAL formation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smtClean="0">
                          <a:effectLst/>
                        </a:rPr>
                        <a:t>2326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3220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10" name="ZoneTexte 9"/>
          <p:cNvSpPr txBox="1"/>
          <p:nvPr/>
        </p:nvSpPr>
        <p:spPr>
          <a:xfrm>
            <a:off x="1547664" y="2275131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Travail à effectif réduit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47664" y="2780928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Maintien des </a:t>
            </a:r>
            <a:r>
              <a:rPr lang="fr-FR" dirty="0" smtClean="0"/>
              <a:t>sections, des </a:t>
            </a:r>
            <a:r>
              <a:rPr lang="fr-FR" dirty="0"/>
              <a:t>postes enseignants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47664" y="3284984"/>
            <a:ext cx="48245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Bonus financier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32453" y="3789040"/>
            <a:ext cx="48245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r>
              <a:rPr lang="fr-FR" dirty="0" smtClean="0"/>
              <a:t>êmes </a:t>
            </a:r>
            <a:r>
              <a:rPr lang="fr-FR" dirty="0" smtClean="0"/>
              <a:t>compétences à faire acquérir pour </a:t>
            </a:r>
            <a:r>
              <a:rPr lang="fr-FR" dirty="0" smtClean="0"/>
              <a:t>tous : peu de travail supplémentaire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23728" y="1180863"/>
            <a:ext cx="4248472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LES ATOUTS DE LA MIXITE DU PUBLIC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9569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14" name="ZoneTexte 13"/>
          <p:cNvSpPr txBox="1"/>
          <p:nvPr/>
        </p:nvSpPr>
        <p:spPr>
          <a:xfrm>
            <a:off x="3059832" y="867074"/>
            <a:ext cx="28803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CALENDRIER BTS CPRP1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6" y="1412776"/>
            <a:ext cx="7730195" cy="45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sp>
        <p:nvSpPr>
          <p:cNvPr id="14" name="ZoneTexte 13"/>
          <p:cNvSpPr txBox="1"/>
          <p:nvPr/>
        </p:nvSpPr>
        <p:spPr>
          <a:xfrm>
            <a:off x="3059832" y="867074"/>
            <a:ext cx="28803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CALENDRIER BTS CPRP2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637726" cy="44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FA Cret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05"/>
            <a:ext cx="23812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092280" y="173339"/>
            <a:ext cx="1333333" cy="991057"/>
            <a:chOff x="7092280" y="173339"/>
            <a:chExt cx="1333333" cy="991057"/>
          </a:xfrm>
        </p:grpSpPr>
        <p:pic>
          <p:nvPicPr>
            <p:cNvPr id="7" name="Object 2">
              <a:extLst>
                <a:ext uri="{63B3BB69-23CF-44E3-9099-C40C66FF867C}">
                  <a14:compatExt xmlns:a14="http://schemas.microsoft.com/office/drawing/2010/main" spid="_x0000_s1025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444" y="173339"/>
              <a:ext cx="923925" cy="7429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2280" y="916777"/>
              <a:ext cx="1333333" cy="247619"/>
            </a:xfrm>
            <a:prstGeom prst="rect">
              <a:avLst/>
            </a:prstGeom>
            <a:noFill/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537846" cy="41075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5856" y="773211"/>
            <a:ext cx="288032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EMPLOI DU TEMPS S03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2326</TotalTime>
  <Words>761</Words>
  <Application>Microsoft Office PowerPoint</Application>
  <PresentationFormat>Affichage à l'écran (4:3)</PresentationFormat>
  <Paragraphs>126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Composite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JAMES</dc:creator>
  <cp:lastModifiedBy>cdtx</cp:lastModifiedBy>
  <cp:revision>48</cp:revision>
  <cp:lastPrinted>2017-04-24T07:40:53Z</cp:lastPrinted>
  <dcterms:created xsi:type="dcterms:W3CDTF">2017-04-01T16:42:37Z</dcterms:created>
  <dcterms:modified xsi:type="dcterms:W3CDTF">2017-04-25T07:46:31Z</dcterms:modified>
</cp:coreProperties>
</file>