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96" r:id="rId2"/>
    <p:sldId id="273" r:id="rId3"/>
    <p:sldId id="261" r:id="rId4"/>
    <p:sldId id="260" r:id="rId5"/>
    <p:sldId id="262" r:id="rId6"/>
    <p:sldId id="263" r:id="rId7"/>
    <p:sldId id="264" r:id="rId8"/>
    <p:sldId id="265" r:id="rId9"/>
    <p:sldId id="266" r:id="rId10"/>
    <p:sldId id="267" r:id="rId11"/>
    <p:sldId id="268" r:id="rId12"/>
    <p:sldId id="269" r:id="rId13"/>
    <p:sldId id="270" r:id="rId14"/>
    <p:sldId id="271" r:id="rId15"/>
    <p:sldId id="278" r:id="rId16"/>
    <p:sldId id="274" r:id="rId17"/>
    <p:sldId id="275" r:id="rId18"/>
    <p:sldId id="276" r:id="rId19"/>
    <p:sldId id="277" r:id="rId20"/>
    <p:sldId id="279" r:id="rId21"/>
    <p:sldId id="280" r:id="rId22"/>
    <p:sldId id="290" r:id="rId23"/>
    <p:sldId id="291" r:id="rId24"/>
    <p:sldId id="292" r:id="rId25"/>
    <p:sldId id="297" r:id="rId26"/>
    <p:sldId id="281"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3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8A08F-A485-4A82-A02E-BCF78B74FEB1}" type="doc">
      <dgm:prSet loTypeId="urn:microsoft.com/office/officeart/2005/8/layout/rings+Icon" loCatId="relationship" qsTypeId="urn:microsoft.com/office/officeart/2005/8/quickstyle/simple3" qsCatId="simple" csTypeId="urn:microsoft.com/office/officeart/2005/8/colors/colorful5" csCatId="colorful" phldr="1"/>
      <dgm:spPr/>
    </dgm:pt>
    <dgm:pt modelId="{845995E6-B08C-4764-A2AC-27DB4BBAE97C}">
      <dgm:prSet phldrT="[Texte]" custT="1"/>
      <dgm:spPr>
        <a:xfrm>
          <a:off x="0" y="0"/>
          <a:ext cx="610440" cy="610431"/>
        </a:xfrm>
        <a:prstGeom prst="ellipse">
          <a:avLst/>
        </a:prstGeom>
        <a:gradFill rotWithShape="0">
          <a:gsLst>
            <a:gs pos="0">
              <a:srgbClr val="F7901E">
                <a:alpha val="50000"/>
                <a:hueOff val="0"/>
                <a:satOff val="0"/>
                <a:lumOff val="0"/>
                <a:alphaOff val="0"/>
                <a:tint val="100000"/>
                <a:shade val="40000"/>
                <a:alpha val="100000"/>
                <a:satMod val="150000"/>
                <a:lumMod val="100000"/>
              </a:srgbClr>
            </a:gs>
            <a:gs pos="100000">
              <a:srgbClr val="F7901E">
                <a:alpha val="50000"/>
                <a:hueOff val="0"/>
                <a:satOff val="0"/>
                <a:lumOff val="0"/>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gm:spPr>
      <dgm:t>
        <a:bodyPr/>
        <a:lstStyle/>
        <a:p>
          <a:pPr>
            <a:buNone/>
          </a:pPr>
          <a:r>
            <a:rPr lang="fr-FR" sz="800" b="1" dirty="0">
              <a:solidFill>
                <a:sysClr val="window" lastClr="FFFFFF"/>
              </a:solidFill>
              <a:latin typeface="Rockwell"/>
              <a:ea typeface="+mn-ea"/>
              <a:cs typeface="+mn-cs"/>
            </a:rPr>
            <a:t>Étude de dossier</a:t>
          </a:r>
        </a:p>
      </dgm:t>
    </dgm:pt>
    <dgm:pt modelId="{7C144530-3272-44BF-856A-1C5C6BEFEC95}" type="parTrans" cxnId="{FAA6D5A2-E306-4D3E-A09D-5F30CFCCFF3E}">
      <dgm:prSet/>
      <dgm:spPr/>
      <dgm:t>
        <a:bodyPr/>
        <a:lstStyle/>
        <a:p>
          <a:endParaRPr lang="fr-FR"/>
        </a:p>
      </dgm:t>
    </dgm:pt>
    <dgm:pt modelId="{CCE6650B-AF71-41DD-AF8F-B0F71F09A1C9}" type="sibTrans" cxnId="{FAA6D5A2-E306-4D3E-A09D-5F30CFCCFF3E}">
      <dgm:prSet/>
      <dgm:spPr/>
      <dgm:t>
        <a:bodyPr/>
        <a:lstStyle/>
        <a:p>
          <a:endParaRPr lang="fr-FR"/>
        </a:p>
      </dgm:t>
    </dgm:pt>
    <dgm:pt modelId="{39E265EF-D9B5-44E4-8AE6-8EA88759B794}">
      <dgm:prSet phldrT="[Texte]" custT="1"/>
      <dgm:spPr>
        <a:xfrm>
          <a:off x="155287" y="472582"/>
          <a:ext cx="610440" cy="610431"/>
        </a:xfrm>
        <a:prstGeom prst="ellipse">
          <a:avLst/>
        </a:prstGeom>
        <a:gradFill rotWithShape="0">
          <a:gsLst>
            <a:gs pos="0">
              <a:srgbClr val="F7901E">
                <a:alpha val="50000"/>
                <a:hueOff val="832153"/>
                <a:satOff val="2831"/>
                <a:lumOff val="-11079"/>
                <a:alphaOff val="0"/>
                <a:tint val="100000"/>
                <a:shade val="40000"/>
                <a:alpha val="100000"/>
                <a:satMod val="150000"/>
                <a:lumMod val="100000"/>
              </a:srgbClr>
            </a:gs>
            <a:gs pos="100000">
              <a:srgbClr val="F7901E">
                <a:alpha val="50000"/>
                <a:hueOff val="832153"/>
                <a:satOff val="2831"/>
                <a:lumOff val="-11079"/>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gm:spPr>
      <dgm:t>
        <a:bodyPr/>
        <a:lstStyle/>
        <a:p>
          <a:pPr>
            <a:buNone/>
          </a:pPr>
          <a:r>
            <a:rPr lang="fr-FR" sz="900" b="1" dirty="0">
              <a:solidFill>
                <a:sysClr val="window" lastClr="FFFFFF"/>
              </a:solidFill>
              <a:latin typeface="Rockwell"/>
              <a:ea typeface="+mn-ea"/>
              <a:cs typeface="+mn-cs"/>
            </a:rPr>
            <a:t>Projet</a:t>
          </a:r>
        </a:p>
      </dgm:t>
    </dgm:pt>
    <dgm:pt modelId="{A233AA61-1D11-4641-AB8B-4F93A9CDE18A}" type="parTrans" cxnId="{DBF87F17-F06A-427B-9AAE-C476992063A4}">
      <dgm:prSet/>
      <dgm:spPr/>
      <dgm:t>
        <a:bodyPr/>
        <a:lstStyle/>
        <a:p>
          <a:endParaRPr lang="fr-FR"/>
        </a:p>
      </dgm:t>
    </dgm:pt>
    <dgm:pt modelId="{15FD05C8-889F-4DCD-83E9-4BDCB02C7A23}" type="sibTrans" cxnId="{DBF87F17-F06A-427B-9AAE-C476992063A4}">
      <dgm:prSet/>
      <dgm:spPr/>
      <dgm:t>
        <a:bodyPr/>
        <a:lstStyle/>
        <a:p>
          <a:endParaRPr lang="fr-FR"/>
        </a:p>
      </dgm:t>
    </dgm:pt>
    <dgm:pt modelId="{2C158C19-8321-46A8-B0F2-D24465D8231A}">
      <dgm:prSet phldrT="[Texte]" custT="1"/>
      <dgm:spPr>
        <a:xfrm>
          <a:off x="481611" y="-65458"/>
          <a:ext cx="953630" cy="872264"/>
        </a:xfrm>
        <a:prstGeom prst="ellipse">
          <a:avLst/>
        </a:prstGeom>
        <a:gradFill rotWithShape="0">
          <a:gsLst>
            <a:gs pos="0">
              <a:srgbClr val="F7901E">
                <a:alpha val="50000"/>
                <a:hueOff val="1664307"/>
                <a:satOff val="5662"/>
                <a:lumOff val="-22159"/>
                <a:alphaOff val="0"/>
                <a:tint val="100000"/>
                <a:shade val="40000"/>
                <a:alpha val="100000"/>
                <a:satMod val="150000"/>
                <a:lumMod val="100000"/>
              </a:srgbClr>
            </a:gs>
            <a:gs pos="100000">
              <a:srgbClr val="F7901E">
                <a:alpha val="50000"/>
                <a:hueOff val="1664307"/>
                <a:satOff val="5662"/>
                <a:lumOff val="-22159"/>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gm:spPr>
      <dgm:t>
        <a:bodyPr/>
        <a:lstStyle/>
        <a:p>
          <a:pPr>
            <a:buNone/>
          </a:pPr>
          <a:r>
            <a:rPr lang="fr-FR" sz="800" b="1" dirty="0">
              <a:solidFill>
                <a:sysClr val="window" lastClr="FFFFFF"/>
              </a:solidFill>
              <a:latin typeface="Rockwell"/>
              <a:ea typeface="+mn-ea"/>
              <a:cs typeface="+mn-cs"/>
            </a:rPr>
            <a:t>Activités</a:t>
          </a:r>
          <a:r>
            <a:rPr lang="fr-FR" sz="900" b="1" dirty="0">
              <a:solidFill>
                <a:sysClr val="window" lastClr="FFFFFF"/>
              </a:solidFill>
              <a:latin typeface="Rockwell"/>
              <a:ea typeface="+mn-ea"/>
              <a:cs typeface="+mn-cs"/>
            </a:rPr>
            <a:t> pratiques</a:t>
          </a:r>
        </a:p>
      </dgm:t>
    </dgm:pt>
    <dgm:pt modelId="{A40928EE-C535-4506-96BE-9BB0B7D642F7}" type="parTrans" cxnId="{91FCC966-0465-4FDA-A666-0FA3287BCF2C}">
      <dgm:prSet/>
      <dgm:spPr/>
      <dgm:t>
        <a:bodyPr/>
        <a:lstStyle/>
        <a:p>
          <a:endParaRPr lang="fr-FR"/>
        </a:p>
      </dgm:t>
    </dgm:pt>
    <dgm:pt modelId="{B6EA5523-DCA7-4ACD-8B4E-8240470715C9}" type="sibTrans" cxnId="{91FCC966-0465-4FDA-A666-0FA3287BCF2C}">
      <dgm:prSet/>
      <dgm:spPr/>
      <dgm:t>
        <a:bodyPr/>
        <a:lstStyle/>
        <a:p>
          <a:endParaRPr lang="fr-FR"/>
        </a:p>
      </dgm:t>
    </dgm:pt>
    <dgm:pt modelId="{42615F86-F4EA-44A8-9B62-F725D464DA43}" type="pres">
      <dgm:prSet presAssocID="{6888A08F-A485-4A82-A02E-BCF78B74FEB1}" presName="Name0" presStyleCnt="0">
        <dgm:presLayoutVars>
          <dgm:chMax val="7"/>
          <dgm:dir/>
          <dgm:resizeHandles val="exact"/>
        </dgm:presLayoutVars>
      </dgm:prSet>
      <dgm:spPr/>
    </dgm:pt>
    <dgm:pt modelId="{E63193F1-43F8-4396-9B7F-B832E06B0003}" type="pres">
      <dgm:prSet presAssocID="{6888A08F-A485-4A82-A02E-BCF78B74FEB1}" presName="ellipse1" presStyleLbl="vennNode1" presStyleIdx="0" presStyleCnt="3" custLinFactNeighborX="-8898" custLinFactNeighborY="-20793">
        <dgm:presLayoutVars>
          <dgm:bulletEnabled val="1"/>
        </dgm:presLayoutVars>
      </dgm:prSet>
      <dgm:spPr/>
    </dgm:pt>
    <dgm:pt modelId="{5B1D8E45-05AA-4029-B743-0E49508883A9}" type="pres">
      <dgm:prSet presAssocID="{6888A08F-A485-4A82-A02E-BCF78B74FEB1}" presName="ellipse2" presStyleLbl="vennNode1" presStyleIdx="1" presStyleCnt="3" custLinFactNeighborX="-30157" custLinFactNeighborY="1567">
        <dgm:presLayoutVars>
          <dgm:bulletEnabled val="1"/>
        </dgm:presLayoutVars>
      </dgm:prSet>
      <dgm:spPr/>
    </dgm:pt>
    <dgm:pt modelId="{610F1FF0-BDF9-432D-97CF-A9DE89CE399D}" type="pres">
      <dgm:prSet presAssocID="{6888A08F-A485-4A82-A02E-BCF78B74FEB1}" presName="ellipse3" presStyleLbl="vennNode1" presStyleIdx="2" presStyleCnt="3" custScaleX="156220" custScaleY="142893">
        <dgm:presLayoutVars>
          <dgm:bulletEnabled val="1"/>
        </dgm:presLayoutVars>
      </dgm:prSet>
      <dgm:spPr/>
    </dgm:pt>
  </dgm:ptLst>
  <dgm:cxnLst>
    <dgm:cxn modelId="{42CCDE09-3AFD-4957-A52D-84D0DBD1071F}" type="presOf" srcId="{6888A08F-A485-4A82-A02E-BCF78B74FEB1}" destId="{42615F86-F4EA-44A8-9B62-F725D464DA43}" srcOrd="0" destOrd="0" presId="urn:microsoft.com/office/officeart/2005/8/layout/rings+Icon"/>
    <dgm:cxn modelId="{DBF87F17-F06A-427B-9AAE-C476992063A4}" srcId="{6888A08F-A485-4A82-A02E-BCF78B74FEB1}" destId="{39E265EF-D9B5-44E4-8AE6-8EA88759B794}" srcOrd="1" destOrd="0" parTransId="{A233AA61-1D11-4641-AB8B-4F93A9CDE18A}" sibTransId="{15FD05C8-889F-4DCD-83E9-4BDCB02C7A23}"/>
    <dgm:cxn modelId="{AB6F7123-765D-4528-8D57-3E42313AD03D}" type="presOf" srcId="{2C158C19-8321-46A8-B0F2-D24465D8231A}" destId="{610F1FF0-BDF9-432D-97CF-A9DE89CE399D}" srcOrd="0" destOrd="0" presId="urn:microsoft.com/office/officeart/2005/8/layout/rings+Icon"/>
    <dgm:cxn modelId="{334E1664-FE68-4A6A-8FA3-B104F9964B17}" type="presOf" srcId="{845995E6-B08C-4764-A2AC-27DB4BBAE97C}" destId="{E63193F1-43F8-4396-9B7F-B832E06B0003}" srcOrd="0" destOrd="0" presId="urn:microsoft.com/office/officeart/2005/8/layout/rings+Icon"/>
    <dgm:cxn modelId="{91FCC966-0465-4FDA-A666-0FA3287BCF2C}" srcId="{6888A08F-A485-4A82-A02E-BCF78B74FEB1}" destId="{2C158C19-8321-46A8-B0F2-D24465D8231A}" srcOrd="2" destOrd="0" parTransId="{A40928EE-C535-4506-96BE-9BB0B7D642F7}" sibTransId="{B6EA5523-DCA7-4ACD-8B4E-8240470715C9}"/>
    <dgm:cxn modelId="{FAA6D5A2-E306-4D3E-A09D-5F30CFCCFF3E}" srcId="{6888A08F-A485-4A82-A02E-BCF78B74FEB1}" destId="{845995E6-B08C-4764-A2AC-27DB4BBAE97C}" srcOrd="0" destOrd="0" parTransId="{7C144530-3272-44BF-856A-1C5C6BEFEC95}" sibTransId="{CCE6650B-AF71-41DD-AF8F-B0F71F09A1C9}"/>
    <dgm:cxn modelId="{147BDAC8-2302-449F-A3B9-3A679FDB84B3}" type="presOf" srcId="{39E265EF-D9B5-44E4-8AE6-8EA88759B794}" destId="{5B1D8E45-05AA-4029-B743-0E49508883A9}" srcOrd="0" destOrd="0" presId="urn:microsoft.com/office/officeart/2005/8/layout/rings+Icon"/>
    <dgm:cxn modelId="{33EBD3C5-EF08-4F34-A0B4-060220E1723C}" type="presParOf" srcId="{42615F86-F4EA-44A8-9B62-F725D464DA43}" destId="{E63193F1-43F8-4396-9B7F-B832E06B0003}" srcOrd="0" destOrd="0" presId="urn:microsoft.com/office/officeart/2005/8/layout/rings+Icon"/>
    <dgm:cxn modelId="{AAABD397-6D9E-4657-8352-48EC5185FDAC}" type="presParOf" srcId="{42615F86-F4EA-44A8-9B62-F725D464DA43}" destId="{5B1D8E45-05AA-4029-B743-0E49508883A9}" srcOrd="1" destOrd="0" presId="urn:microsoft.com/office/officeart/2005/8/layout/rings+Icon"/>
    <dgm:cxn modelId="{1411917C-BA95-47C8-B968-1B5E4FDD118F}" type="presParOf" srcId="{42615F86-F4EA-44A8-9B62-F725D464DA43}" destId="{610F1FF0-BDF9-432D-97CF-A9DE89CE399D}"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CB7B8-D3F3-4972-A998-CE4408CE47A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4536FF23-6005-4F55-909B-F88C398E27EE}">
      <dgm:prSet phldrT="[Texte]"/>
      <dgm:spPr>
        <a:xfrm>
          <a:off x="615361" y="0"/>
          <a:ext cx="411309" cy="205654"/>
        </a:xfrm>
        <a:prstGeom prst="roundRect">
          <a:avLst/>
        </a:prstGeom>
        <a:solidFill>
          <a:srgbClr val="064E91"/>
        </a:solidFill>
        <a:ln w="25400" cap="flat" cmpd="sng" algn="ctr">
          <a:noFill/>
          <a:prstDash val="solid"/>
        </a:ln>
        <a:effectLst/>
      </dgm:spPr>
      <dgm:t>
        <a:bodyPr/>
        <a:lstStyle/>
        <a:p>
          <a:pPr>
            <a:buNone/>
          </a:pPr>
          <a:r>
            <a:rPr lang="fr-FR" dirty="0">
              <a:solidFill>
                <a:sysClr val="window" lastClr="FFFFFF"/>
              </a:solidFill>
              <a:latin typeface="Rockwell"/>
              <a:ea typeface="+mn-ea"/>
              <a:cs typeface="+mn-cs"/>
            </a:rPr>
            <a:t>Ci4</a:t>
          </a:r>
        </a:p>
      </dgm:t>
    </dgm:pt>
    <dgm:pt modelId="{52A8F19E-895A-4BCC-A93C-B6778EF0F572}" type="parTrans" cxnId="{6E640A3C-F0EE-4A9D-AEFA-6CE685D066BD}">
      <dgm:prSet/>
      <dgm:spPr/>
      <dgm:t>
        <a:bodyPr/>
        <a:lstStyle/>
        <a:p>
          <a:endParaRPr lang="fr-FR"/>
        </a:p>
      </dgm:t>
    </dgm:pt>
    <dgm:pt modelId="{87E85728-0EFF-4E2F-A828-6CA988E15A29}" type="sibTrans" cxnId="{6E640A3C-F0EE-4A9D-AEFA-6CE685D066BD}">
      <dgm:prSet/>
      <dgm:spPr>
        <a:xfrm>
          <a:off x="145052" y="-38520"/>
          <a:ext cx="1349793" cy="1349793"/>
        </a:xfrm>
        <a:prstGeom prst="circularArrow">
          <a:avLst>
            <a:gd name="adj1" fmla="val 5274"/>
            <a:gd name="adj2" fmla="val 312630"/>
            <a:gd name="adj3" fmla="val 14572171"/>
            <a:gd name="adj4" fmla="val 16928331"/>
            <a:gd name="adj5" fmla="val 5477"/>
          </a:avLst>
        </a:prstGeom>
        <a:noFill/>
        <a:ln>
          <a:solidFill>
            <a:sysClr val="windowText" lastClr="000000"/>
          </a:solidFill>
        </a:ln>
        <a:effectLst/>
      </dgm:spPr>
      <dgm:t>
        <a:bodyPr/>
        <a:lstStyle/>
        <a:p>
          <a:endParaRPr lang="fr-FR"/>
        </a:p>
      </dgm:t>
    </dgm:pt>
    <dgm:pt modelId="{BAFA9FF1-AED3-49D3-9420-DB1C95120AEB}">
      <dgm:prSet phldrT="[Texte]"/>
      <dgm:spPr>
        <a:xfrm>
          <a:off x="1159159" y="177098"/>
          <a:ext cx="411309" cy="205654"/>
        </a:xfrm>
        <a:prstGeom prst="roundRect">
          <a:avLst/>
        </a:prstGeom>
        <a:solidFill>
          <a:srgbClr val="064E91"/>
        </a:solidFill>
        <a:ln w="25400" cap="flat" cmpd="sng" algn="ctr">
          <a:noFill/>
          <a:prstDash val="solid"/>
        </a:ln>
        <a:effectLst/>
      </dgm:spPr>
      <dgm:t>
        <a:bodyPr/>
        <a:lstStyle/>
        <a:p>
          <a:pPr>
            <a:buNone/>
          </a:pPr>
          <a:r>
            <a:rPr lang="fr-FR" dirty="0">
              <a:solidFill>
                <a:sysClr val="window" lastClr="FFFFFF"/>
              </a:solidFill>
              <a:latin typeface="Rockwell"/>
              <a:ea typeface="+mn-ea"/>
              <a:cs typeface="+mn-cs"/>
            </a:rPr>
            <a:t>Ci5</a:t>
          </a:r>
        </a:p>
      </dgm:t>
    </dgm:pt>
    <dgm:pt modelId="{5A784081-B0A9-4470-9959-8C9A91F4A0B0}" type="parTrans" cxnId="{5EE03477-BB72-46AC-A4FC-1CB1E462B6A2}">
      <dgm:prSet/>
      <dgm:spPr/>
      <dgm:t>
        <a:bodyPr/>
        <a:lstStyle/>
        <a:p>
          <a:endParaRPr lang="fr-FR"/>
        </a:p>
      </dgm:t>
    </dgm:pt>
    <dgm:pt modelId="{BF4639F6-C408-4DBB-98D4-319F2783F2F2}" type="sibTrans" cxnId="{5EE03477-BB72-46AC-A4FC-1CB1E462B6A2}">
      <dgm:prSet/>
      <dgm:spPr/>
      <dgm:t>
        <a:bodyPr/>
        <a:lstStyle/>
        <a:p>
          <a:endParaRPr lang="fr-FR"/>
        </a:p>
      </dgm:t>
    </dgm:pt>
    <dgm:pt modelId="{039EC8EC-0D42-4B12-AC47-4886E2C7B134}">
      <dgm:prSet phldrT="[Texte]"/>
      <dgm:spPr>
        <a:xfrm>
          <a:off x="1173066" y="905586"/>
          <a:ext cx="411309" cy="205654"/>
        </a:xfrm>
        <a:prstGeom prst="roundRect">
          <a:avLst/>
        </a:prstGeom>
        <a:solidFill>
          <a:srgbClr val="064E91"/>
        </a:solidFill>
        <a:ln w="25400" cap="flat" cmpd="sng" algn="ctr">
          <a:noFill/>
          <a:prstDash val="solid"/>
        </a:ln>
        <a:effectLst/>
      </dgm:spPr>
      <dgm:t>
        <a:bodyPr/>
        <a:lstStyle/>
        <a:p>
          <a:pPr>
            <a:buNone/>
          </a:pPr>
          <a:r>
            <a:rPr lang="fr-FR" dirty="0">
              <a:solidFill>
                <a:sysClr val="window" lastClr="FFFFFF"/>
              </a:solidFill>
              <a:latin typeface="Rockwell"/>
              <a:ea typeface="+mn-ea"/>
              <a:cs typeface="+mn-cs"/>
            </a:rPr>
            <a:t>Ci6</a:t>
          </a:r>
        </a:p>
      </dgm:t>
    </dgm:pt>
    <dgm:pt modelId="{A60B0141-40AB-49B0-B571-0B7AF0042DBA}" type="parTrans" cxnId="{85A77959-B205-4F55-AF0B-3C5252375824}">
      <dgm:prSet/>
      <dgm:spPr/>
      <dgm:t>
        <a:bodyPr/>
        <a:lstStyle/>
        <a:p>
          <a:endParaRPr lang="fr-FR"/>
        </a:p>
      </dgm:t>
    </dgm:pt>
    <dgm:pt modelId="{F800DEE9-87A6-4334-9D6B-B371D0A674EB}" type="sibTrans" cxnId="{85A77959-B205-4F55-AF0B-3C5252375824}">
      <dgm:prSet/>
      <dgm:spPr/>
      <dgm:t>
        <a:bodyPr/>
        <a:lstStyle/>
        <a:p>
          <a:endParaRPr lang="fr-FR"/>
        </a:p>
      </dgm:t>
    </dgm:pt>
    <dgm:pt modelId="{E07396C9-7C6B-438E-A0D0-910A46594B31}">
      <dgm:prSet phldrT="[Texte]"/>
      <dgm:spPr>
        <a:xfrm>
          <a:off x="628533" y="1096604"/>
          <a:ext cx="411309" cy="205654"/>
        </a:xfrm>
        <a:prstGeom prst="roundRect">
          <a:avLst/>
        </a:prstGeom>
        <a:solidFill>
          <a:srgbClr val="064E91"/>
        </a:solidFill>
        <a:ln w="25400" cap="flat" cmpd="sng" algn="ctr">
          <a:noFill/>
          <a:prstDash val="solid"/>
        </a:ln>
        <a:effectLst/>
      </dgm:spPr>
      <dgm:t>
        <a:bodyPr/>
        <a:lstStyle/>
        <a:p>
          <a:pPr>
            <a:buNone/>
          </a:pPr>
          <a:r>
            <a:rPr lang="fr-FR" dirty="0">
              <a:solidFill>
                <a:sysClr val="window" lastClr="FFFFFF"/>
              </a:solidFill>
              <a:latin typeface="Rockwell"/>
              <a:ea typeface="+mn-ea"/>
              <a:cs typeface="+mn-cs"/>
            </a:rPr>
            <a:t>Ci1</a:t>
          </a:r>
        </a:p>
      </dgm:t>
    </dgm:pt>
    <dgm:pt modelId="{E674AAA3-4387-4F35-B900-2AD78723A140}" type="parTrans" cxnId="{AFF5363D-3007-40E6-9F06-F60B8185DC3D}">
      <dgm:prSet/>
      <dgm:spPr/>
      <dgm:t>
        <a:bodyPr/>
        <a:lstStyle/>
        <a:p>
          <a:endParaRPr lang="fr-FR"/>
        </a:p>
      </dgm:t>
    </dgm:pt>
    <dgm:pt modelId="{B22689C0-E856-4699-BAD6-6D87406277E2}" type="sibTrans" cxnId="{AFF5363D-3007-40E6-9F06-F60B8185DC3D}">
      <dgm:prSet/>
      <dgm:spPr/>
      <dgm:t>
        <a:bodyPr/>
        <a:lstStyle/>
        <a:p>
          <a:endParaRPr lang="fr-FR"/>
        </a:p>
      </dgm:t>
    </dgm:pt>
    <dgm:pt modelId="{9E8CEBF9-1C60-423A-B0D9-9754D194BD95}">
      <dgm:prSet phldrT="[Texte]"/>
      <dgm:spPr>
        <a:xfrm>
          <a:off x="71570" y="191019"/>
          <a:ext cx="411309" cy="205654"/>
        </a:xfrm>
        <a:prstGeom prst="roundRect">
          <a:avLst/>
        </a:prstGeom>
        <a:solidFill>
          <a:srgbClr val="064E91"/>
        </a:solidFill>
        <a:ln w="25400" cap="flat" cmpd="sng" algn="ctr">
          <a:noFill/>
          <a:prstDash val="solid"/>
        </a:ln>
        <a:effectLst/>
      </dgm:spPr>
      <dgm:t>
        <a:bodyPr/>
        <a:lstStyle/>
        <a:p>
          <a:pPr>
            <a:buNone/>
          </a:pPr>
          <a:r>
            <a:rPr lang="fr-FR" dirty="0">
              <a:solidFill>
                <a:sysClr val="window" lastClr="FFFFFF"/>
              </a:solidFill>
              <a:latin typeface="Rockwell"/>
              <a:ea typeface="+mn-ea"/>
              <a:cs typeface="+mn-cs"/>
            </a:rPr>
            <a:t>Ci3</a:t>
          </a:r>
        </a:p>
      </dgm:t>
    </dgm:pt>
    <dgm:pt modelId="{33C10EE1-9906-4A7B-A465-14E90F51A9A0}" type="parTrans" cxnId="{03C6C0DB-7B33-4970-B7DA-13136B68853C}">
      <dgm:prSet/>
      <dgm:spPr/>
      <dgm:t>
        <a:bodyPr/>
        <a:lstStyle/>
        <a:p>
          <a:endParaRPr lang="fr-FR"/>
        </a:p>
      </dgm:t>
    </dgm:pt>
    <dgm:pt modelId="{D1ADB34C-C0CB-45F8-9BFA-470CF58B3192}" type="sibTrans" cxnId="{03C6C0DB-7B33-4970-B7DA-13136B68853C}">
      <dgm:prSet/>
      <dgm:spPr/>
      <dgm:t>
        <a:bodyPr/>
        <a:lstStyle/>
        <a:p>
          <a:endParaRPr lang="fr-FR"/>
        </a:p>
      </dgm:t>
    </dgm:pt>
    <dgm:pt modelId="{FBA7B012-B138-4BF8-9503-D52C57CAC562}">
      <dgm:prSet phldrT="[Texte]"/>
      <dgm:spPr>
        <a:xfrm>
          <a:off x="81514" y="923698"/>
          <a:ext cx="411309" cy="205654"/>
        </a:xfrm>
        <a:prstGeom prst="roundRect">
          <a:avLst/>
        </a:prstGeom>
        <a:solidFill>
          <a:srgbClr val="064E91"/>
        </a:solidFill>
        <a:ln w="25400" cap="flat" cmpd="sng" algn="ctr">
          <a:noFill/>
          <a:prstDash val="solid"/>
        </a:ln>
        <a:effectLst/>
      </dgm:spPr>
      <dgm:t>
        <a:bodyPr/>
        <a:lstStyle/>
        <a:p>
          <a:pPr>
            <a:buNone/>
          </a:pPr>
          <a:r>
            <a:rPr lang="fr-FR">
              <a:solidFill>
                <a:sysClr val="window" lastClr="FFFFFF"/>
              </a:solidFill>
              <a:latin typeface="Rockwell"/>
              <a:ea typeface="+mn-ea"/>
              <a:cs typeface="+mn-cs"/>
            </a:rPr>
            <a:t>Ci2</a:t>
          </a:r>
          <a:endParaRPr lang="fr-FR" dirty="0">
            <a:solidFill>
              <a:sysClr val="window" lastClr="FFFFFF"/>
            </a:solidFill>
            <a:latin typeface="Rockwell"/>
            <a:ea typeface="+mn-ea"/>
            <a:cs typeface="+mn-cs"/>
          </a:endParaRPr>
        </a:p>
      </dgm:t>
    </dgm:pt>
    <dgm:pt modelId="{BCBD2AEB-E094-49D3-BC2C-FECFDEE7FBFB}" type="parTrans" cxnId="{020676DB-B340-4051-BCB3-008514E29613}">
      <dgm:prSet/>
      <dgm:spPr/>
      <dgm:t>
        <a:bodyPr/>
        <a:lstStyle/>
        <a:p>
          <a:endParaRPr lang="fr-FR"/>
        </a:p>
      </dgm:t>
    </dgm:pt>
    <dgm:pt modelId="{4C5F740A-F6A9-4D35-9B01-F133242AD86B}" type="sibTrans" cxnId="{020676DB-B340-4051-BCB3-008514E29613}">
      <dgm:prSet/>
      <dgm:spPr/>
      <dgm:t>
        <a:bodyPr/>
        <a:lstStyle/>
        <a:p>
          <a:endParaRPr lang="fr-FR"/>
        </a:p>
      </dgm:t>
    </dgm:pt>
    <dgm:pt modelId="{C15088E9-EC3D-4F4C-8337-3A16E9D0257F}" type="pres">
      <dgm:prSet presAssocID="{7D0CB7B8-D3F3-4972-A998-CE4408CE47A2}" presName="Name0" presStyleCnt="0">
        <dgm:presLayoutVars>
          <dgm:dir/>
          <dgm:resizeHandles val="exact"/>
        </dgm:presLayoutVars>
      </dgm:prSet>
      <dgm:spPr/>
    </dgm:pt>
    <dgm:pt modelId="{62323C19-76FC-47EA-B6CB-648D5670E250}" type="pres">
      <dgm:prSet presAssocID="{7D0CB7B8-D3F3-4972-A998-CE4408CE47A2}" presName="cycle" presStyleCnt="0"/>
      <dgm:spPr/>
    </dgm:pt>
    <dgm:pt modelId="{79E3B7B4-9278-418C-9C9E-AC1128346346}" type="pres">
      <dgm:prSet presAssocID="{4536FF23-6005-4F55-909B-F88C398E27EE}" presName="nodeFirstNode" presStyleLbl="node1" presStyleIdx="0" presStyleCnt="6" custRadScaleRad="102587">
        <dgm:presLayoutVars>
          <dgm:bulletEnabled val="1"/>
        </dgm:presLayoutVars>
      </dgm:prSet>
      <dgm:spPr/>
    </dgm:pt>
    <dgm:pt modelId="{075491F3-BDE5-41D7-8771-1E3658D53B5B}" type="pres">
      <dgm:prSet presAssocID="{87E85728-0EFF-4E2F-A828-6CA988E15A29}" presName="sibTransFirstNode" presStyleLbl="bgShp" presStyleIdx="0" presStyleCnt="1" custLinFactNeighborX="-79" custLinFactNeighborY="-2415"/>
      <dgm:spPr/>
    </dgm:pt>
    <dgm:pt modelId="{118D260E-E13C-4CDF-ADC9-1CA992F20501}" type="pres">
      <dgm:prSet presAssocID="{BAFA9FF1-AED3-49D3-9420-DB1C95120AEB}" presName="nodeFollowingNodes" presStyleLbl="node1" presStyleIdx="1" presStyleCnt="6" custRadScaleRad="120240" custRadScaleInc="-8396">
        <dgm:presLayoutVars>
          <dgm:bulletEnabled val="1"/>
        </dgm:presLayoutVars>
      </dgm:prSet>
      <dgm:spPr/>
    </dgm:pt>
    <dgm:pt modelId="{FAA17EED-2637-4095-A68E-B70736D16030}" type="pres">
      <dgm:prSet presAssocID="{039EC8EC-0D42-4B12-AC47-4886E2C7B134}" presName="nodeFollowingNodes" presStyleLbl="node1" presStyleIdx="2" presStyleCnt="6" custRadScaleRad="120956" custRadScaleInc="5143">
        <dgm:presLayoutVars>
          <dgm:bulletEnabled val="1"/>
        </dgm:presLayoutVars>
      </dgm:prSet>
      <dgm:spPr/>
    </dgm:pt>
    <dgm:pt modelId="{9ED9812E-61E5-4880-9C4A-822D278A13B1}" type="pres">
      <dgm:prSet presAssocID="{E07396C9-7C6B-438E-A0D0-910A46594B31}" presName="nodeFollowingNodes" presStyleLbl="node1" presStyleIdx="3" presStyleCnt="6" custRadScaleRad="103168" custRadScaleInc="-2598">
        <dgm:presLayoutVars>
          <dgm:bulletEnabled val="1"/>
        </dgm:presLayoutVars>
      </dgm:prSet>
      <dgm:spPr/>
    </dgm:pt>
    <dgm:pt modelId="{4F1A6E7D-AEED-40E7-98CC-884872EDA2C3}" type="pres">
      <dgm:prSet presAssocID="{FBA7B012-B138-4BF8-9503-D52C57CAC562}" presName="nodeFollowingNodes" presStyleLbl="node1" presStyleIdx="4" presStyleCnt="6" custRadScaleRad="119182" custRadScaleInc="-9945">
        <dgm:presLayoutVars>
          <dgm:bulletEnabled val="1"/>
        </dgm:presLayoutVars>
      </dgm:prSet>
      <dgm:spPr/>
    </dgm:pt>
    <dgm:pt modelId="{8D5EEDAE-52D4-4D1D-BB7C-A760B79C2FB7}" type="pres">
      <dgm:prSet presAssocID="{9E8CEBF9-1C60-423A-B0D9-9754D194BD95}" presName="nodeFollowingNodes" presStyleLbl="node1" presStyleIdx="5" presStyleCnt="6" custRadScaleRad="118824" custRadScaleInc="6428">
        <dgm:presLayoutVars>
          <dgm:bulletEnabled val="1"/>
        </dgm:presLayoutVars>
      </dgm:prSet>
      <dgm:spPr/>
    </dgm:pt>
  </dgm:ptLst>
  <dgm:cxnLst>
    <dgm:cxn modelId="{5BE3A618-2A75-4C33-B6C3-C1396EB4C1E7}" type="presOf" srcId="{9E8CEBF9-1C60-423A-B0D9-9754D194BD95}" destId="{8D5EEDAE-52D4-4D1D-BB7C-A760B79C2FB7}" srcOrd="0" destOrd="0" presId="urn:microsoft.com/office/officeart/2005/8/layout/cycle3"/>
    <dgm:cxn modelId="{A3C21E1E-D6D7-4E4E-898B-DE02B8FCF7C7}" type="presOf" srcId="{BAFA9FF1-AED3-49D3-9420-DB1C95120AEB}" destId="{118D260E-E13C-4CDF-ADC9-1CA992F20501}" srcOrd="0" destOrd="0" presId="urn:microsoft.com/office/officeart/2005/8/layout/cycle3"/>
    <dgm:cxn modelId="{8AA6B81F-83AA-4F3F-B4E3-B50E72D4A770}" type="presOf" srcId="{4536FF23-6005-4F55-909B-F88C398E27EE}" destId="{79E3B7B4-9278-418C-9C9E-AC1128346346}" srcOrd="0" destOrd="0" presId="urn:microsoft.com/office/officeart/2005/8/layout/cycle3"/>
    <dgm:cxn modelId="{6E640A3C-F0EE-4A9D-AEFA-6CE685D066BD}" srcId="{7D0CB7B8-D3F3-4972-A998-CE4408CE47A2}" destId="{4536FF23-6005-4F55-909B-F88C398E27EE}" srcOrd="0" destOrd="0" parTransId="{52A8F19E-895A-4BCC-A93C-B6778EF0F572}" sibTransId="{87E85728-0EFF-4E2F-A828-6CA988E15A29}"/>
    <dgm:cxn modelId="{AFF5363D-3007-40E6-9F06-F60B8185DC3D}" srcId="{7D0CB7B8-D3F3-4972-A998-CE4408CE47A2}" destId="{E07396C9-7C6B-438E-A0D0-910A46594B31}" srcOrd="3" destOrd="0" parTransId="{E674AAA3-4387-4F35-B900-2AD78723A140}" sibTransId="{B22689C0-E856-4699-BAD6-6D87406277E2}"/>
    <dgm:cxn modelId="{9C5B7C3F-D997-4ABC-83AB-BAF852B5AA75}" type="presOf" srcId="{E07396C9-7C6B-438E-A0D0-910A46594B31}" destId="{9ED9812E-61E5-4880-9C4A-822D278A13B1}" srcOrd="0" destOrd="0" presId="urn:microsoft.com/office/officeart/2005/8/layout/cycle3"/>
    <dgm:cxn modelId="{6338B871-A602-46B3-866A-377F0C14D883}" type="presOf" srcId="{7D0CB7B8-D3F3-4972-A998-CE4408CE47A2}" destId="{C15088E9-EC3D-4F4C-8337-3A16E9D0257F}" srcOrd="0" destOrd="0" presId="urn:microsoft.com/office/officeart/2005/8/layout/cycle3"/>
    <dgm:cxn modelId="{5EE03477-BB72-46AC-A4FC-1CB1E462B6A2}" srcId="{7D0CB7B8-D3F3-4972-A998-CE4408CE47A2}" destId="{BAFA9FF1-AED3-49D3-9420-DB1C95120AEB}" srcOrd="1" destOrd="0" parTransId="{5A784081-B0A9-4470-9959-8C9A91F4A0B0}" sibTransId="{BF4639F6-C408-4DBB-98D4-319F2783F2F2}"/>
    <dgm:cxn modelId="{85A77959-B205-4F55-AF0B-3C5252375824}" srcId="{7D0CB7B8-D3F3-4972-A998-CE4408CE47A2}" destId="{039EC8EC-0D42-4B12-AC47-4886E2C7B134}" srcOrd="2" destOrd="0" parTransId="{A60B0141-40AB-49B0-B571-0B7AF0042DBA}" sibTransId="{F800DEE9-87A6-4334-9D6B-B371D0A674EB}"/>
    <dgm:cxn modelId="{26F6AA86-A715-40DD-8DF8-7D1B9FDF1423}" type="presOf" srcId="{87E85728-0EFF-4E2F-A828-6CA988E15A29}" destId="{075491F3-BDE5-41D7-8771-1E3658D53B5B}" srcOrd="0" destOrd="0" presId="urn:microsoft.com/office/officeart/2005/8/layout/cycle3"/>
    <dgm:cxn modelId="{B2A4D2CF-DE0A-4D03-B4FC-CF9119C87151}" type="presOf" srcId="{FBA7B012-B138-4BF8-9503-D52C57CAC562}" destId="{4F1A6E7D-AEED-40E7-98CC-884872EDA2C3}" srcOrd="0" destOrd="0" presId="urn:microsoft.com/office/officeart/2005/8/layout/cycle3"/>
    <dgm:cxn modelId="{020676DB-B340-4051-BCB3-008514E29613}" srcId="{7D0CB7B8-D3F3-4972-A998-CE4408CE47A2}" destId="{FBA7B012-B138-4BF8-9503-D52C57CAC562}" srcOrd="4" destOrd="0" parTransId="{BCBD2AEB-E094-49D3-BC2C-FECFDEE7FBFB}" sibTransId="{4C5F740A-F6A9-4D35-9B01-F133242AD86B}"/>
    <dgm:cxn modelId="{03C6C0DB-7B33-4970-B7DA-13136B68853C}" srcId="{7D0CB7B8-D3F3-4972-A998-CE4408CE47A2}" destId="{9E8CEBF9-1C60-423A-B0D9-9754D194BD95}" srcOrd="5" destOrd="0" parTransId="{33C10EE1-9906-4A7B-A465-14E90F51A9A0}" sibTransId="{D1ADB34C-C0CB-45F8-9BFA-470CF58B3192}"/>
    <dgm:cxn modelId="{D677D8EB-89FE-458B-A4D0-20CE279A1993}" type="presOf" srcId="{039EC8EC-0D42-4B12-AC47-4886E2C7B134}" destId="{FAA17EED-2637-4095-A68E-B70736D16030}" srcOrd="0" destOrd="0" presId="urn:microsoft.com/office/officeart/2005/8/layout/cycle3"/>
    <dgm:cxn modelId="{AB8AC6DB-55E3-4178-87C3-11790C81B1B7}" type="presParOf" srcId="{C15088E9-EC3D-4F4C-8337-3A16E9D0257F}" destId="{62323C19-76FC-47EA-B6CB-648D5670E250}" srcOrd="0" destOrd="0" presId="urn:microsoft.com/office/officeart/2005/8/layout/cycle3"/>
    <dgm:cxn modelId="{4409EBA4-0BCE-46DA-940A-1FD1C3BEA0E6}" type="presParOf" srcId="{62323C19-76FC-47EA-B6CB-648D5670E250}" destId="{79E3B7B4-9278-418C-9C9E-AC1128346346}" srcOrd="0" destOrd="0" presId="urn:microsoft.com/office/officeart/2005/8/layout/cycle3"/>
    <dgm:cxn modelId="{CF894B88-80B3-4210-9992-B2241FB2B816}" type="presParOf" srcId="{62323C19-76FC-47EA-B6CB-648D5670E250}" destId="{075491F3-BDE5-41D7-8771-1E3658D53B5B}" srcOrd="1" destOrd="0" presId="urn:microsoft.com/office/officeart/2005/8/layout/cycle3"/>
    <dgm:cxn modelId="{0AAAA24B-9679-40E9-B683-6A9FA08433CD}" type="presParOf" srcId="{62323C19-76FC-47EA-B6CB-648D5670E250}" destId="{118D260E-E13C-4CDF-ADC9-1CA992F20501}" srcOrd="2" destOrd="0" presId="urn:microsoft.com/office/officeart/2005/8/layout/cycle3"/>
    <dgm:cxn modelId="{719F2D1C-AE08-4775-BE43-2B999163ED75}" type="presParOf" srcId="{62323C19-76FC-47EA-B6CB-648D5670E250}" destId="{FAA17EED-2637-4095-A68E-B70736D16030}" srcOrd="3" destOrd="0" presId="urn:microsoft.com/office/officeart/2005/8/layout/cycle3"/>
    <dgm:cxn modelId="{94B98398-34CB-4CFD-916D-61BC3DCBA079}" type="presParOf" srcId="{62323C19-76FC-47EA-B6CB-648D5670E250}" destId="{9ED9812E-61E5-4880-9C4A-822D278A13B1}" srcOrd="4" destOrd="0" presId="urn:microsoft.com/office/officeart/2005/8/layout/cycle3"/>
    <dgm:cxn modelId="{5FCB0FDC-9B74-4E15-9A09-95E8FDDF7253}" type="presParOf" srcId="{62323C19-76FC-47EA-B6CB-648D5670E250}" destId="{4F1A6E7D-AEED-40E7-98CC-884872EDA2C3}" srcOrd="5" destOrd="0" presId="urn:microsoft.com/office/officeart/2005/8/layout/cycle3"/>
    <dgm:cxn modelId="{964C8981-4293-45C6-B60C-D009685ED7F3}" type="presParOf" srcId="{62323C19-76FC-47EA-B6CB-648D5670E250}" destId="{8D5EEDAE-52D4-4D1D-BB7C-A760B79C2FB7}" srcOrd="6" destOrd="0" presId="urn:microsoft.com/office/officeart/2005/8/layout/cycle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193F1-43F8-4396-9B7F-B832E06B0003}">
      <dsp:nvSpPr>
        <dsp:cNvPr id="0" name=""/>
        <dsp:cNvSpPr/>
      </dsp:nvSpPr>
      <dsp:spPr>
        <a:xfrm>
          <a:off x="0" y="0"/>
          <a:ext cx="610440" cy="610431"/>
        </a:xfrm>
        <a:prstGeom prst="ellipse">
          <a:avLst/>
        </a:prstGeom>
        <a:gradFill rotWithShape="0">
          <a:gsLst>
            <a:gs pos="0">
              <a:srgbClr val="F7901E">
                <a:alpha val="50000"/>
                <a:hueOff val="0"/>
                <a:satOff val="0"/>
                <a:lumOff val="0"/>
                <a:alphaOff val="0"/>
                <a:tint val="100000"/>
                <a:shade val="40000"/>
                <a:alpha val="100000"/>
                <a:satMod val="150000"/>
                <a:lumMod val="100000"/>
              </a:srgbClr>
            </a:gs>
            <a:gs pos="100000">
              <a:srgbClr val="F7901E">
                <a:alpha val="50000"/>
                <a:hueOff val="0"/>
                <a:satOff val="0"/>
                <a:lumOff val="0"/>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ysClr val="window" lastClr="FFFFFF"/>
              </a:solidFill>
              <a:latin typeface="Rockwell"/>
              <a:ea typeface="+mn-ea"/>
              <a:cs typeface="+mn-cs"/>
            </a:rPr>
            <a:t>Étude de dossier</a:t>
          </a:r>
        </a:p>
      </dsp:txBody>
      <dsp:txXfrm>
        <a:off x="0" y="0"/>
        <a:ext cx="610440" cy="610431"/>
      </dsp:txXfrm>
    </dsp:sp>
    <dsp:sp modelId="{5B1D8E45-05AA-4029-B743-0E49508883A9}">
      <dsp:nvSpPr>
        <dsp:cNvPr id="0" name=""/>
        <dsp:cNvSpPr/>
      </dsp:nvSpPr>
      <dsp:spPr>
        <a:xfrm>
          <a:off x="155287" y="472582"/>
          <a:ext cx="610440" cy="610431"/>
        </a:xfrm>
        <a:prstGeom prst="ellipse">
          <a:avLst/>
        </a:prstGeom>
        <a:gradFill rotWithShape="0">
          <a:gsLst>
            <a:gs pos="0">
              <a:srgbClr val="F7901E">
                <a:alpha val="50000"/>
                <a:hueOff val="832153"/>
                <a:satOff val="2831"/>
                <a:lumOff val="-11079"/>
                <a:alphaOff val="0"/>
                <a:tint val="100000"/>
                <a:shade val="40000"/>
                <a:alpha val="100000"/>
                <a:satMod val="150000"/>
                <a:lumMod val="100000"/>
              </a:srgbClr>
            </a:gs>
            <a:gs pos="100000">
              <a:srgbClr val="F7901E">
                <a:alpha val="50000"/>
                <a:hueOff val="832153"/>
                <a:satOff val="2831"/>
                <a:lumOff val="-11079"/>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ysClr val="window" lastClr="FFFFFF"/>
              </a:solidFill>
              <a:latin typeface="Rockwell"/>
              <a:ea typeface="+mn-ea"/>
              <a:cs typeface="+mn-cs"/>
            </a:rPr>
            <a:t>Projet</a:t>
          </a:r>
        </a:p>
      </dsp:txBody>
      <dsp:txXfrm>
        <a:off x="155287" y="472582"/>
        <a:ext cx="610440" cy="610431"/>
      </dsp:txXfrm>
    </dsp:sp>
    <dsp:sp modelId="{610F1FF0-BDF9-432D-97CF-A9DE89CE399D}">
      <dsp:nvSpPr>
        <dsp:cNvPr id="0" name=""/>
        <dsp:cNvSpPr/>
      </dsp:nvSpPr>
      <dsp:spPr>
        <a:xfrm>
          <a:off x="481611" y="-65458"/>
          <a:ext cx="953630" cy="872264"/>
        </a:xfrm>
        <a:prstGeom prst="ellipse">
          <a:avLst/>
        </a:prstGeom>
        <a:gradFill rotWithShape="0">
          <a:gsLst>
            <a:gs pos="0">
              <a:srgbClr val="F7901E">
                <a:alpha val="50000"/>
                <a:hueOff val="1664307"/>
                <a:satOff val="5662"/>
                <a:lumOff val="-22159"/>
                <a:alphaOff val="0"/>
                <a:tint val="100000"/>
                <a:shade val="40000"/>
                <a:alpha val="100000"/>
                <a:satMod val="150000"/>
                <a:lumMod val="100000"/>
              </a:srgbClr>
            </a:gs>
            <a:gs pos="100000">
              <a:srgbClr val="F7901E">
                <a:alpha val="50000"/>
                <a:hueOff val="1664307"/>
                <a:satOff val="5662"/>
                <a:lumOff val="-22159"/>
                <a:alphaOff val="0"/>
                <a:tint val="70000"/>
                <a:shade val="100000"/>
                <a:alpha val="100000"/>
                <a:satMod val="200000"/>
                <a:lumMod val="100000"/>
              </a:srgbClr>
            </a:gs>
          </a:gsLst>
          <a:lin ang="60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ysClr val="window" lastClr="FFFFFF"/>
              </a:solidFill>
              <a:latin typeface="Rockwell"/>
              <a:ea typeface="+mn-ea"/>
              <a:cs typeface="+mn-cs"/>
            </a:rPr>
            <a:t>Activités</a:t>
          </a:r>
          <a:r>
            <a:rPr lang="fr-FR" sz="900" b="1" kern="1200" dirty="0">
              <a:solidFill>
                <a:sysClr val="window" lastClr="FFFFFF"/>
              </a:solidFill>
              <a:latin typeface="Rockwell"/>
              <a:ea typeface="+mn-ea"/>
              <a:cs typeface="+mn-cs"/>
            </a:rPr>
            <a:t> pratiques</a:t>
          </a:r>
        </a:p>
      </dsp:txBody>
      <dsp:txXfrm>
        <a:off x="481611" y="-65458"/>
        <a:ext cx="953630" cy="87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491F3-BDE5-41D7-8771-1E3658D53B5B}">
      <dsp:nvSpPr>
        <dsp:cNvPr id="0" name=""/>
        <dsp:cNvSpPr/>
      </dsp:nvSpPr>
      <dsp:spPr>
        <a:xfrm>
          <a:off x="145052" y="-38520"/>
          <a:ext cx="1349793" cy="1349793"/>
        </a:xfrm>
        <a:prstGeom prst="circularArrow">
          <a:avLst>
            <a:gd name="adj1" fmla="val 5274"/>
            <a:gd name="adj2" fmla="val 312630"/>
            <a:gd name="adj3" fmla="val 14572171"/>
            <a:gd name="adj4" fmla="val 16928331"/>
            <a:gd name="adj5" fmla="val 5477"/>
          </a:avLst>
        </a:prstGeom>
        <a:noFill/>
        <a:ln>
          <a:solidFill>
            <a:sysClr val="windowText" lastClr="000000"/>
          </a:solidFill>
        </a:ln>
        <a:effectLst/>
      </dsp:spPr>
      <dsp:style>
        <a:lnRef idx="0">
          <a:scrgbClr r="0" g="0" b="0"/>
        </a:lnRef>
        <a:fillRef idx="1">
          <a:scrgbClr r="0" g="0" b="0"/>
        </a:fillRef>
        <a:effectRef idx="0">
          <a:scrgbClr r="0" g="0" b="0"/>
        </a:effectRef>
        <a:fontRef idx="minor"/>
      </dsp:style>
    </dsp:sp>
    <dsp:sp modelId="{79E3B7B4-9278-418C-9C9E-AC1128346346}">
      <dsp:nvSpPr>
        <dsp:cNvPr id="0" name=""/>
        <dsp:cNvSpPr/>
      </dsp:nvSpPr>
      <dsp:spPr>
        <a:xfrm>
          <a:off x="615361" y="0"/>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ysClr val="window" lastClr="FFFFFF"/>
              </a:solidFill>
              <a:latin typeface="Rockwell"/>
              <a:ea typeface="+mn-ea"/>
              <a:cs typeface="+mn-cs"/>
            </a:rPr>
            <a:t>Ci4</a:t>
          </a:r>
        </a:p>
      </dsp:txBody>
      <dsp:txXfrm>
        <a:off x="615361" y="0"/>
        <a:ext cx="411309" cy="205654"/>
      </dsp:txXfrm>
    </dsp:sp>
    <dsp:sp modelId="{118D260E-E13C-4CDF-ADC9-1CA992F20501}">
      <dsp:nvSpPr>
        <dsp:cNvPr id="0" name=""/>
        <dsp:cNvSpPr/>
      </dsp:nvSpPr>
      <dsp:spPr>
        <a:xfrm>
          <a:off x="1159159" y="177098"/>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ysClr val="window" lastClr="FFFFFF"/>
              </a:solidFill>
              <a:latin typeface="Rockwell"/>
              <a:ea typeface="+mn-ea"/>
              <a:cs typeface="+mn-cs"/>
            </a:rPr>
            <a:t>Ci5</a:t>
          </a:r>
        </a:p>
      </dsp:txBody>
      <dsp:txXfrm>
        <a:off x="1159159" y="177098"/>
        <a:ext cx="411309" cy="205654"/>
      </dsp:txXfrm>
    </dsp:sp>
    <dsp:sp modelId="{FAA17EED-2637-4095-A68E-B70736D16030}">
      <dsp:nvSpPr>
        <dsp:cNvPr id="0" name=""/>
        <dsp:cNvSpPr/>
      </dsp:nvSpPr>
      <dsp:spPr>
        <a:xfrm>
          <a:off x="1173066" y="905586"/>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ysClr val="window" lastClr="FFFFFF"/>
              </a:solidFill>
              <a:latin typeface="Rockwell"/>
              <a:ea typeface="+mn-ea"/>
              <a:cs typeface="+mn-cs"/>
            </a:rPr>
            <a:t>Ci6</a:t>
          </a:r>
        </a:p>
      </dsp:txBody>
      <dsp:txXfrm>
        <a:off x="1173066" y="905586"/>
        <a:ext cx="411309" cy="205654"/>
      </dsp:txXfrm>
    </dsp:sp>
    <dsp:sp modelId="{9ED9812E-61E5-4880-9C4A-822D278A13B1}">
      <dsp:nvSpPr>
        <dsp:cNvPr id="0" name=""/>
        <dsp:cNvSpPr/>
      </dsp:nvSpPr>
      <dsp:spPr>
        <a:xfrm>
          <a:off x="628533" y="1096604"/>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ysClr val="window" lastClr="FFFFFF"/>
              </a:solidFill>
              <a:latin typeface="Rockwell"/>
              <a:ea typeface="+mn-ea"/>
              <a:cs typeface="+mn-cs"/>
            </a:rPr>
            <a:t>Ci1</a:t>
          </a:r>
        </a:p>
      </dsp:txBody>
      <dsp:txXfrm>
        <a:off x="628533" y="1096604"/>
        <a:ext cx="411309" cy="205654"/>
      </dsp:txXfrm>
    </dsp:sp>
    <dsp:sp modelId="{4F1A6E7D-AEED-40E7-98CC-884872EDA2C3}">
      <dsp:nvSpPr>
        <dsp:cNvPr id="0" name=""/>
        <dsp:cNvSpPr/>
      </dsp:nvSpPr>
      <dsp:spPr>
        <a:xfrm>
          <a:off x="81514" y="923698"/>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solidFill>
                <a:sysClr val="window" lastClr="FFFFFF"/>
              </a:solidFill>
              <a:latin typeface="Rockwell"/>
              <a:ea typeface="+mn-ea"/>
              <a:cs typeface="+mn-cs"/>
            </a:rPr>
            <a:t>Ci2</a:t>
          </a:r>
          <a:endParaRPr lang="fr-FR" sz="800" kern="1200" dirty="0">
            <a:solidFill>
              <a:sysClr val="window" lastClr="FFFFFF"/>
            </a:solidFill>
            <a:latin typeface="Rockwell"/>
            <a:ea typeface="+mn-ea"/>
            <a:cs typeface="+mn-cs"/>
          </a:endParaRPr>
        </a:p>
      </dsp:txBody>
      <dsp:txXfrm>
        <a:off x="81514" y="923698"/>
        <a:ext cx="411309" cy="205654"/>
      </dsp:txXfrm>
    </dsp:sp>
    <dsp:sp modelId="{8D5EEDAE-52D4-4D1D-BB7C-A760B79C2FB7}">
      <dsp:nvSpPr>
        <dsp:cNvPr id="0" name=""/>
        <dsp:cNvSpPr/>
      </dsp:nvSpPr>
      <dsp:spPr>
        <a:xfrm>
          <a:off x="71570" y="191019"/>
          <a:ext cx="411309" cy="205654"/>
        </a:xfrm>
        <a:prstGeom prst="roundRect">
          <a:avLst/>
        </a:prstGeom>
        <a:solidFill>
          <a:srgbClr val="064E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ysClr val="window" lastClr="FFFFFF"/>
              </a:solidFill>
              <a:latin typeface="Rockwell"/>
              <a:ea typeface="+mn-ea"/>
              <a:cs typeface="+mn-cs"/>
            </a:rPr>
            <a:t>Ci3</a:t>
          </a:r>
        </a:p>
      </dsp:txBody>
      <dsp:txXfrm>
        <a:off x="71570" y="191019"/>
        <a:ext cx="411309" cy="20565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4C78C-FC39-454D-A39C-DA61D403F87B}" type="datetimeFigureOut">
              <a:rPr lang="fr-FR" smtClean="0"/>
              <a:pPr/>
              <a:t>25/04/2017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A1921-A6A3-4EC8-B117-3A8031759459}" type="slidenum">
              <a:rPr lang="fr-FR" smtClean="0"/>
              <a:pPr/>
              <a:t>‹N°›</a:t>
            </a:fld>
            <a:endParaRPr lang="fr-FR"/>
          </a:p>
        </p:txBody>
      </p:sp>
    </p:spTree>
    <p:extLst>
      <p:ext uri="{BB962C8B-B14F-4D97-AF65-F5344CB8AC3E}">
        <p14:creationId xmlns:p14="http://schemas.microsoft.com/office/powerpoint/2010/main" val="363183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choisissant</a:t>
            </a:r>
            <a:r>
              <a:rPr lang="fr-FR" baseline="0" dirty="0"/>
              <a:t> les compétences et savoirs associés que l’ont veut travailler on définit les intentions pédagogiques pour la séquence. On définit ce que l’on veut que l’élève sache en fin de séquence (savoirs, savoirs faire et attitudes).</a:t>
            </a:r>
          </a:p>
          <a:p>
            <a:r>
              <a:rPr lang="fr-FR" baseline="0" dirty="0"/>
              <a:t>On cible ensuite la- les </a:t>
            </a:r>
            <a:r>
              <a:rPr lang="fr-FR" baseline="0" dirty="0" err="1"/>
              <a:t>activité-s</a:t>
            </a:r>
            <a:r>
              <a:rPr lang="fr-FR" baseline="0" dirty="0"/>
              <a:t> professionnelles et les tâches professionnelles que l’on va pouvoir confier aux élèves (ED : Effectuer un Diagnostic, CI : Conduire une intervention, RT : assurer une Relation avec un Tiers… FS : participer au Fonctionnement du Service). Les tâches confiées associées définiront les contextes des activités menées. Les contextes où seront mobilisées certaines compétences et où les autres seront développées.</a:t>
            </a:r>
          </a:p>
          <a:p>
            <a:r>
              <a:rPr lang="fr-FR" baseline="0" dirty="0"/>
              <a:t>A partir de l’environnement numérique de travail ou de différentes solutions logiciels (</a:t>
            </a:r>
            <a:r>
              <a:rPr lang="fr-FR" baseline="0" dirty="0" err="1"/>
              <a:t>Mondesk</a:t>
            </a:r>
            <a:r>
              <a:rPr lang="fr-FR" baseline="0" dirty="0"/>
              <a:t>, bases de connaissances, solution d’e-learning, des supports physiques  et maquettes à disposition, plus généralement du plateau technique, on définit le nombre et la nature des activités de la séquence: étude de dossiers, activités pratiques, cours, TD,  activité de projet…</a:t>
            </a:r>
          </a:p>
          <a:p>
            <a:r>
              <a:rPr lang="fr-FR" baseline="0" dirty="0"/>
              <a:t>On arrive donc ici à déterminer un ensemble de séquences structurées avec une approche par centres d’intérêts que l’on veut traiter de façon </a:t>
            </a:r>
            <a:r>
              <a:rPr lang="fr-FR" baseline="0" dirty="0" err="1"/>
              <a:t>curriculaire</a:t>
            </a:r>
            <a:r>
              <a:rPr lang="fr-FR" baseline="0" dirty="0"/>
              <a:t> sur le cycle. Pour cela on s’appuie sur quelques principes partagés par l’ensemble de l’équipe pédagogique de l’EP mais aussi de l’EG.</a:t>
            </a:r>
          </a:p>
          <a:p>
            <a:endParaRPr lang="fr-FR" dirty="0"/>
          </a:p>
        </p:txBody>
      </p:sp>
      <p:sp>
        <p:nvSpPr>
          <p:cNvPr id="4" name="Espace réservé du numéro de diapositive 3"/>
          <p:cNvSpPr>
            <a:spLocks noGrp="1"/>
          </p:cNvSpPr>
          <p:nvPr>
            <p:ph type="sldNum" sz="quarter" idx="10"/>
          </p:nvPr>
        </p:nvSpPr>
        <p:spPr/>
        <p:txBody>
          <a:bodyPr/>
          <a:lstStyle/>
          <a:p>
            <a:fld id="{CCEA1921-A6A3-4EC8-B117-3A8031759459}" type="slidenum">
              <a:rPr lang="fr-FR" smtClean="0"/>
              <a:pPr/>
              <a:t>17</a:t>
            </a:fld>
            <a:endParaRPr lang="fr-FR"/>
          </a:p>
        </p:txBody>
      </p:sp>
    </p:spTree>
    <p:extLst>
      <p:ext uri="{BB962C8B-B14F-4D97-AF65-F5344CB8AC3E}">
        <p14:creationId xmlns:p14="http://schemas.microsoft.com/office/powerpoint/2010/main" val="40054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C3E2F2D-C115-4A6B-B7EF-0B3D8B787937}"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658BB72-FE2A-42E1-BC78-D5CB960697E8}" type="slidenum">
              <a:rPr lang="fr-FR" altLang="fr-FR"/>
              <a:pPr>
                <a:defRPr/>
              </a:pPr>
              <a:t>‹N°›</a:t>
            </a:fld>
            <a:endParaRPr lang="fr-FR" altLang="fr-FR"/>
          </a:p>
        </p:txBody>
      </p:sp>
    </p:spTree>
    <p:extLst>
      <p:ext uri="{BB962C8B-B14F-4D97-AF65-F5344CB8AC3E}">
        <p14:creationId xmlns:p14="http://schemas.microsoft.com/office/powerpoint/2010/main" val="112873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154067C-C50C-4F0D-AC1D-1DB804AB01C6}"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7FFCBC5-134E-462B-AA2A-D651A5EC0BFB}" type="slidenum">
              <a:rPr lang="fr-FR" altLang="fr-FR"/>
              <a:pPr>
                <a:defRPr/>
              </a:pPr>
              <a:t>‹N°›</a:t>
            </a:fld>
            <a:endParaRPr lang="fr-FR" altLang="fr-FR"/>
          </a:p>
        </p:txBody>
      </p:sp>
    </p:spTree>
    <p:extLst>
      <p:ext uri="{BB962C8B-B14F-4D97-AF65-F5344CB8AC3E}">
        <p14:creationId xmlns:p14="http://schemas.microsoft.com/office/powerpoint/2010/main" val="1058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A1BF7BF-4355-4570-B133-1803ADD4429D}"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F9F2539-CB49-42BC-AE20-F2BFBA5CC78C}" type="slidenum">
              <a:rPr lang="fr-FR" altLang="fr-FR"/>
              <a:pPr>
                <a:defRPr/>
              </a:pPr>
              <a:t>‹N°›</a:t>
            </a:fld>
            <a:endParaRPr lang="fr-FR" altLang="fr-FR"/>
          </a:p>
        </p:txBody>
      </p:sp>
    </p:spTree>
    <p:extLst>
      <p:ext uri="{BB962C8B-B14F-4D97-AF65-F5344CB8AC3E}">
        <p14:creationId xmlns:p14="http://schemas.microsoft.com/office/powerpoint/2010/main" val="241675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et puces">
    <p:spTree>
      <p:nvGrpSpPr>
        <p:cNvPr id="1" name=""/>
        <p:cNvGrpSpPr/>
        <p:nvPr/>
      </p:nvGrpSpPr>
      <p:grpSpPr>
        <a:xfrm>
          <a:off x="0" y="0"/>
          <a:ext cx="0" cy="0"/>
          <a:chOff x="0" y="0"/>
          <a:chExt cx="0" cy="0"/>
        </a:xfrm>
      </p:grpSpPr>
      <p:sp>
        <p:nvSpPr>
          <p:cNvPr id="69" name="Shape 69"/>
          <p:cNvSpPr/>
          <p:nvPr/>
        </p:nvSpPr>
        <p:spPr>
          <a:xfrm>
            <a:off x="1410890" y="2002482"/>
            <a:ext cx="6326698" cy="1"/>
          </a:xfrm>
          <a:prstGeom prst="line">
            <a:avLst/>
          </a:prstGeom>
          <a:ln w="3175">
            <a:solidFill>
              <a:srgbClr val="444444">
                <a:alpha val="30000"/>
              </a:srgbClr>
            </a:solidFill>
            <a:miter lim="400000"/>
          </a:ln>
        </p:spPr>
        <p:txBody>
          <a:bodyPr lIns="26789" tIns="26789" rIns="26789" bIns="26789" anchor="ctr"/>
          <a:lstStyle/>
          <a:p>
            <a:pPr defTabSz="321457" eaLnBrk="0" fontAlgn="base" hangingPunct="0">
              <a:spcBef>
                <a:spcPct val="0"/>
              </a:spcBef>
              <a:spcAft>
                <a:spcPct val="0"/>
              </a:spcAft>
              <a:defRPr sz="1100">
                <a:solidFill>
                  <a:srgbClr val="000000"/>
                </a:solidFill>
                <a:latin typeface="Helvetica"/>
                <a:ea typeface="Helvetica"/>
                <a:cs typeface="Helvetica"/>
                <a:sym typeface="Helvetica"/>
              </a:defRPr>
            </a:pPr>
            <a:endParaRPr sz="773">
              <a:solidFill>
                <a:srgbClr val="000000"/>
              </a:solidFill>
              <a:latin typeface="Helvetica"/>
              <a:ea typeface="Helvetica"/>
              <a:cs typeface="Helvetica"/>
              <a:sym typeface="Helvetica"/>
            </a:endParaRPr>
          </a:p>
        </p:txBody>
      </p:sp>
      <p:sp>
        <p:nvSpPr>
          <p:cNvPr id="70" name="Shape 70"/>
          <p:cNvSpPr/>
          <p:nvPr/>
        </p:nvSpPr>
        <p:spPr>
          <a:xfrm>
            <a:off x="1410890" y="1192113"/>
            <a:ext cx="6326698" cy="1"/>
          </a:xfrm>
          <a:prstGeom prst="line">
            <a:avLst/>
          </a:prstGeom>
          <a:ln w="3175">
            <a:solidFill>
              <a:srgbClr val="444444">
                <a:alpha val="30000"/>
              </a:srgbClr>
            </a:solidFill>
            <a:miter lim="400000"/>
          </a:ln>
        </p:spPr>
        <p:txBody>
          <a:bodyPr lIns="26789" tIns="26789" rIns="26789" bIns="26789" anchor="ctr"/>
          <a:lstStyle/>
          <a:p>
            <a:pPr defTabSz="321457" eaLnBrk="0" fontAlgn="base" hangingPunct="0">
              <a:spcBef>
                <a:spcPct val="0"/>
              </a:spcBef>
              <a:spcAft>
                <a:spcPct val="0"/>
              </a:spcAft>
              <a:defRPr sz="1100">
                <a:solidFill>
                  <a:srgbClr val="000000"/>
                </a:solidFill>
                <a:latin typeface="Helvetica"/>
                <a:ea typeface="Helvetica"/>
                <a:cs typeface="Helvetica"/>
                <a:sym typeface="Helvetica"/>
              </a:defRPr>
            </a:pPr>
            <a:endParaRPr sz="773">
              <a:solidFill>
                <a:srgbClr val="000000"/>
              </a:solidFill>
              <a:latin typeface="Helvetica"/>
              <a:ea typeface="Helvetica"/>
              <a:cs typeface="Helvetica"/>
              <a:sym typeface="Helvetica"/>
            </a:endParaRPr>
          </a:p>
        </p:txBody>
      </p:sp>
      <p:sp>
        <p:nvSpPr>
          <p:cNvPr id="71" name="Shape 71"/>
          <p:cNvSpPr>
            <a:spLocks noGrp="1"/>
          </p:cNvSpPr>
          <p:nvPr>
            <p:ph type="title"/>
          </p:nvPr>
        </p:nvSpPr>
        <p:spPr>
          <a:xfrm>
            <a:off x="1410890" y="1279177"/>
            <a:ext cx="6322220" cy="642938"/>
          </a:xfrm>
          <a:prstGeom prst="rect">
            <a:avLst/>
          </a:prstGeom>
        </p:spPr>
        <p:txBody>
          <a:bodyPr/>
          <a:lstStyle>
            <a:lvl1pPr algn="ctr"/>
          </a:lstStyle>
          <a:p>
            <a:r>
              <a:t>Texte du titre</a:t>
            </a:r>
          </a:p>
        </p:txBody>
      </p:sp>
      <p:sp>
        <p:nvSpPr>
          <p:cNvPr id="72" name="Shape 72"/>
          <p:cNvSpPr>
            <a:spLocks noGrp="1"/>
          </p:cNvSpPr>
          <p:nvPr>
            <p:ph type="body" sz="half" idx="1"/>
          </p:nvPr>
        </p:nvSpPr>
        <p:spPr>
          <a:xfrm>
            <a:off x="1410890" y="2243584"/>
            <a:ext cx="6322220" cy="3214688"/>
          </a:xfrm>
          <a:prstGeom prst="rect">
            <a:avLst/>
          </a:prstGeom>
        </p:spPr>
        <p:txBody>
          <a:bodyPr/>
          <a:lstStyle>
            <a:lvl1pPr marL="312032" indent="-312032">
              <a:spcBef>
                <a:spcPts val="1687"/>
              </a:spcBef>
              <a:buClr>
                <a:srgbClr val="929292"/>
              </a:buClr>
              <a:buSzPct val="60000"/>
              <a:buFont typeface="Zapf Dingbats"/>
              <a:buChar char="❖"/>
              <a:defRPr sz="2391"/>
            </a:lvl1pPr>
            <a:lvl2pPr marL="642418" indent="-312032">
              <a:spcBef>
                <a:spcPts val="1687"/>
              </a:spcBef>
              <a:buClr>
                <a:srgbClr val="929292"/>
              </a:buClr>
              <a:buSzPct val="60000"/>
              <a:buFont typeface="Zapf Dingbats"/>
              <a:buChar char="❖"/>
              <a:defRPr sz="2391"/>
            </a:lvl2pPr>
            <a:lvl3pPr marL="972805" indent="-312032">
              <a:spcBef>
                <a:spcPts val="1687"/>
              </a:spcBef>
              <a:buClr>
                <a:srgbClr val="929292"/>
              </a:buClr>
              <a:buSzPct val="60000"/>
              <a:buFont typeface="Zapf Dingbats"/>
              <a:buChar char="❖"/>
              <a:defRPr sz="2391"/>
            </a:lvl3pPr>
            <a:lvl4pPr marL="1303192" indent="-312032">
              <a:spcBef>
                <a:spcPts val="1687"/>
              </a:spcBef>
              <a:buClr>
                <a:srgbClr val="929292"/>
              </a:buClr>
              <a:buSzPct val="60000"/>
              <a:buFont typeface="Zapf Dingbats"/>
              <a:buChar char="❖"/>
              <a:defRPr sz="2391"/>
            </a:lvl4pPr>
            <a:lvl5pPr marL="1633578" indent="-312032">
              <a:spcBef>
                <a:spcPts val="1687"/>
              </a:spcBef>
              <a:buClr>
                <a:srgbClr val="929292"/>
              </a:buClr>
              <a:buSzPct val="60000"/>
              <a:buFont typeface="Zapf Dingbats"/>
              <a:buChar char="❖"/>
              <a:defRPr sz="2391"/>
            </a:lvl5pPr>
          </a:lstStyle>
          <a:p>
            <a:r>
              <a:t>Texte niveau 1</a:t>
            </a:r>
          </a:p>
          <a:p>
            <a:pPr lvl="1"/>
            <a:r>
              <a:t>Texte niveau 2</a:t>
            </a:r>
          </a:p>
          <a:p>
            <a:pPr lvl="2"/>
            <a:r>
              <a:t>Texte niveau 3</a:t>
            </a:r>
          </a:p>
          <a:p>
            <a:pPr lvl="3"/>
            <a:r>
              <a:t>Texte niveau 4</a:t>
            </a:r>
          </a:p>
          <a:p>
            <a:pPr lvl="4"/>
            <a:r>
              <a:t>Texte niveau 5</a:t>
            </a:r>
          </a:p>
        </p:txBody>
      </p:sp>
      <p:sp>
        <p:nvSpPr>
          <p:cNvPr id="73" name="Shape 73"/>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38113179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22A875D-59FC-478B-A088-10A01F805464}"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F70E1B1-1B8E-4B6E-8EB2-7152FD3BB46E}" type="slidenum">
              <a:rPr lang="fr-FR" altLang="fr-FR"/>
              <a:pPr>
                <a:defRPr/>
              </a:pPr>
              <a:t>‹N°›</a:t>
            </a:fld>
            <a:endParaRPr lang="fr-FR" altLang="fr-FR"/>
          </a:p>
        </p:txBody>
      </p:sp>
    </p:spTree>
    <p:extLst>
      <p:ext uri="{BB962C8B-B14F-4D97-AF65-F5344CB8AC3E}">
        <p14:creationId xmlns:p14="http://schemas.microsoft.com/office/powerpoint/2010/main" val="21946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771A704-3DA4-48EE-9361-6D50FA41EFA1}"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B18D3B4-5D6E-475E-AE2C-D6705BCFC142}" type="slidenum">
              <a:rPr lang="fr-FR" altLang="fr-FR"/>
              <a:pPr>
                <a:defRPr/>
              </a:pPr>
              <a:t>‹N°›</a:t>
            </a:fld>
            <a:endParaRPr lang="fr-FR" altLang="fr-FR"/>
          </a:p>
        </p:txBody>
      </p:sp>
    </p:spTree>
    <p:extLst>
      <p:ext uri="{BB962C8B-B14F-4D97-AF65-F5344CB8AC3E}">
        <p14:creationId xmlns:p14="http://schemas.microsoft.com/office/powerpoint/2010/main" val="36850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51C26095-0658-476F-85C9-C2EAC0F03536}" type="datetimeFigureOut">
              <a:rPr lang="fr-FR">
                <a:solidFill>
                  <a:prstClr val="black">
                    <a:tint val="75000"/>
                  </a:prstClr>
                </a:solidFill>
              </a:rPr>
              <a:pPr>
                <a:defRPr/>
              </a:pPr>
              <a:t>25/04/2017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6D6696C-C337-4677-8F17-49D6BB775A56}" type="slidenum">
              <a:rPr lang="fr-FR" altLang="fr-FR"/>
              <a:pPr>
                <a:defRPr/>
              </a:pPr>
              <a:t>‹N°›</a:t>
            </a:fld>
            <a:endParaRPr lang="fr-FR" altLang="fr-FR"/>
          </a:p>
        </p:txBody>
      </p:sp>
    </p:spTree>
    <p:extLst>
      <p:ext uri="{BB962C8B-B14F-4D97-AF65-F5344CB8AC3E}">
        <p14:creationId xmlns:p14="http://schemas.microsoft.com/office/powerpoint/2010/main" val="350768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56297FDE-F63E-4B23-93CC-3ACA76226C13}" type="datetimeFigureOut">
              <a:rPr lang="fr-FR">
                <a:solidFill>
                  <a:prstClr val="black">
                    <a:tint val="75000"/>
                  </a:prstClr>
                </a:solidFill>
              </a:rPr>
              <a:pPr>
                <a:defRPr/>
              </a:pPr>
              <a:t>25/04/2017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B1EEA6C5-94F2-4ADD-9B0C-05A54B4832E4}" type="slidenum">
              <a:rPr lang="fr-FR" altLang="fr-FR"/>
              <a:pPr>
                <a:defRPr/>
              </a:pPr>
              <a:t>‹N°›</a:t>
            </a:fld>
            <a:endParaRPr lang="fr-FR" altLang="fr-FR"/>
          </a:p>
        </p:txBody>
      </p:sp>
    </p:spTree>
    <p:extLst>
      <p:ext uri="{BB962C8B-B14F-4D97-AF65-F5344CB8AC3E}">
        <p14:creationId xmlns:p14="http://schemas.microsoft.com/office/powerpoint/2010/main" val="427504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AD37FF0B-FBD1-4EF2-8269-F5D902556839}" type="datetimeFigureOut">
              <a:rPr lang="fr-FR">
                <a:solidFill>
                  <a:prstClr val="black">
                    <a:tint val="75000"/>
                  </a:prstClr>
                </a:solidFill>
              </a:rPr>
              <a:pPr>
                <a:defRPr/>
              </a:pPr>
              <a:t>25/04/2017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093E51E-3817-4B1B-9891-7C80D3EFDE24}" type="slidenum">
              <a:rPr lang="fr-FR" altLang="fr-FR"/>
              <a:pPr>
                <a:defRPr/>
              </a:pPr>
              <a:t>‹N°›</a:t>
            </a:fld>
            <a:endParaRPr lang="fr-FR" altLang="fr-FR"/>
          </a:p>
        </p:txBody>
      </p:sp>
    </p:spTree>
    <p:extLst>
      <p:ext uri="{BB962C8B-B14F-4D97-AF65-F5344CB8AC3E}">
        <p14:creationId xmlns:p14="http://schemas.microsoft.com/office/powerpoint/2010/main" val="222860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57DCA56-BB9B-46C7-B3A8-88B26621E857}" type="datetimeFigureOut">
              <a:rPr lang="fr-FR">
                <a:solidFill>
                  <a:prstClr val="black">
                    <a:tint val="75000"/>
                  </a:prstClr>
                </a:solidFill>
              </a:rPr>
              <a:pPr>
                <a:defRPr/>
              </a:pPr>
              <a:t>25/04/2017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B6BDF42-0DAB-4994-A683-A15BA36AD984}" type="slidenum">
              <a:rPr lang="fr-FR" altLang="fr-FR"/>
              <a:pPr>
                <a:defRPr/>
              </a:pPr>
              <a:t>‹N°›</a:t>
            </a:fld>
            <a:endParaRPr lang="fr-FR" altLang="fr-FR"/>
          </a:p>
        </p:txBody>
      </p:sp>
    </p:spTree>
    <p:extLst>
      <p:ext uri="{BB962C8B-B14F-4D97-AF65-F5344CB8AC3E}">
        <p14:creationId xmlns:p14="http://schemas.microsoft.com/office/powerpoint/2010/main" val="416049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1930110-67C5-406C-8310-18653285B630}" type="datetimeFigureOut">
              <a:rPr lang="fr-FR">
                <a:solidFill>
                  <a:prstClr val="black">
                    <a:tint val="75000"/>
                  </a:prstClr>
                </a:solidFill>
              </a:rPr>
              <a:pPr>
                <a:defRPr/>
              </a:pPr>
              <a:t>25/04/2017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C6D50A9-8900-448E-87CB-095E11C9CFBA}" type="slidenum">
              <a:rPr lang="fr-FR" altLang="fr-FR"/>
              <a:pPr>
                <a:defRPr/>
              </a:pPr>
              <a:t>‹N°›</a:t>
            </a:fld>
            <a:endParaRPr lang="fr-FR" altLang="fr-FR"/>
          </a:p>
        </p:txBody>
      </p:sp>
    </p:spTree>
    <p:extLst>
      <p:ext uri="{BB962C8B-B14F-4D97-AF65-F5344CB8AC3E}">
        <p14:creationId xmlns:p14="http://schemas.microsoft.com/office/powerpoint/2010/main" val="132477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CA5132-43E8-4AE4-B445-C5AD71737566}" type="datetimeFigureOut">
              <a:rPr lang="fr-FR">
                <a:solidFill>
                  <a:prstClr val="black">
                    <a:tint val="75000"/>
                  </a:prstClr>
                </a:solidFill>
              </a:rPr>
              <a:pPr>
                <a:defRPr/>
              </a:pPr>
              <a:t>25/04/2017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8BDD6E6-08E4-4D4F-9D27-121ABAE04D64}" type="slidenum">
              <a:rPr lang="fr-FR" altLang="fr-FR"/>
              <a:pPr>
                <a:defRPr/>
              </a:pPr>
              <a:t>‹N°›</a:t>
            </a:fld>
            <a:endParaRPr lang="fr-FR" altLang="fr-FR"/>
          </a:p>
        </p:txBody>
      </p:sp>
    </p:spTree>
    <p:extLst>
      <p:ext uri="{BB962C8B-B14F-4D97-AF65-F5344CB8AC3E}">
        <p14:creationId xmlns:p14="http://schemas.microsoft.com/office/powerpoint/2010/main" val="307688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FA54104-0830-43E9-93BA-B94774A5E580}" type="datetimeFigureOut">
              <a:rPr lang="fr-FR">
                <a:solidFill>
                  <a:prstClr val="black">
                    <a:tint val="75000"/>
                  </a:prstClr>
                </a:solidFill>
              </a:rPr>
              <a:pPr>
                <a:defRPr/>
              </a:pPr>
              <a:t>25/04/2017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C174A717-9C3A-4D4A-A004-F30502640751}" type="slidenum">
              <a:rPr lang="fr-FR" altLang="fr-FR">
                <a:cs typeface="Arial" panose="020B0604020202020204" pitchFamily="34" charset="0"/>
              </a:rPr>
              <a:pPr fontAlgn="base">
                <a:spcBef>
                  <a:spcPct val="0"/>
                </a:spcBef>
                <a:spcAft>
                  <a:spcPct val="0"/>
                </a:spcAft>
                <a:defRPr/>
              </a:pPr>
              <a:t>‹N°›</a:t>
            </a:fld>
            <a:endParaRPr lang="fr-FR" altLang="fr-FR">
              <a:cs typeface="Arial" panose="020B0604020202020204" pitchFamily="34" charset="0"/>
            </a:endParaRPr>
          </a:p>
        </p:txBody>
      </p:sp>
    </p:spTree>
    <p:extLst>
      <p:ext uri="{BB962C8B-B14F-4D97-AF65-F5344CB8AC3E}">
        <p14:creationId xmlns:p14="http://schemas.microsoft.com/office/powerpoint/2010/main" val="27323050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3" Type="http://schemas.openxmlformats.org/officeDocument/2006/relationships/image" Target="../media/image23.png"/><Relationship Id="rId7" Type="http://schemas.openxmlformats.org/officeDocument/2006/relationships/diagramQuickStyle" Target="../diagrams/quickStyle1.xml"/><Relationship Id="rId12" Type="http://schemas.openxmlformats.org/officeDocument/2006/relationships/diagramData" Target="../diagrams/data2.xml"/><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6.pn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25.png"/><Relationship Id="rId4" Type="http://schemas.openxmlformats.org/officeDocument/2006/relationships/image" Target="../media/image24.pn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2916238" y="1773238"/>
            <a:ext cx="6119812" cy="2376487"/>
          </a:xfrm>
        </p:spPr>
        <p:txBody>
          <a:bodyPr rtlCol="0">
            <a:normAutofit/>
          </a:bodyPr>
          <a:lstStyle/>
          <a:p>
            <a:pPr eaLnBrk="1" fontAlgn="auto" hangingPunct="1">
              <a:spcAft>
                <a:spcPts val="0"/>
              </a:spcAft>
              <a:defRPr/>
            </a:pPr>
            <a:r>
              <a:rPr lang="fr-FR" sz="3600" b="1" dirty="0">
                <a:solidFill>
                  <a:schemeClr val="bg1"/>
                </a:solidFill>
                <a:latin typeface="Arial" pitchFamily="34" charset="0"/>
                <a:cs typeface="Arial" pitchFamily="34" charset="0"/>
              </a:rPr>
              <a:t>Rénovation des diplômes et évolution de l’évaluation</a:t>
            </a:r>
          </a:p>
        </p:txBody>
      </p:sp>
      <p:sp>
        <p:nvSpPr>
          <p:cNvPr id="6" name="Sous-titre 2"/>
          <p:cNvSpPr>
            <a:spLocks noGrp="1"/>
          </p:cNvSpPr>
          <p:nvPr>
            <p:ph type="subTitle" idx="1"/>
          </p:nvPr>
        </p:nvSpPr>
        <p:spPr>
          <a:xfrm>
            <a:off x="3027363" y="404813"/>
            <a:ext cx="5895975" cy="1320800"/>
          </a:xfrm>
        </p:spPr>
        <p:txBody>
          <a:bodyPr rtlCol="0">
            <a:normAutofit/>
          </a:bodyPr>
          <a:lstStyle/>
          <a:p>
            <a:pPr eaLnBrk="1" fontAlgn="auto" hangingPunct="1">
              <a:spcAft>
                <a:spcPts val="0"/>
              </a:spcAft>
              <a:defRPr/>
            </a:pPr>
            <a:r>
              <a:rPr lang="fr-FR" dirty="0"/>
              <a:t>Séminaire des DDFPT 2017</a:t>
            </a:r>
          </a:p>
        </p:txBody>
      </p:sp>
      <p:sp>
        <p:nvSpPr>
          <p:cNvPr id="5124" name="Rectangle 3"/>
          <p:cNvSpPr txBox="1">
            <a:spLocks noChangeArrowheads="1"/>
          </p:cNvSpPr>
          <p:nvPr/>
        </p:nvSpPr>
        <p:spPr bwMode="auto">
          <a:xfrm>
            <a:off x="1488766" y="5661248"/>
            <a:ext cx="6400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fr-FR" altLang="fr-FR" sz="3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rPr>
              <a:t>Lycée Jean Macé- Vitry</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fr-FR" altLang="fr-FR" sz="20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rPr>
              <a:t>Jeudi 27  avril 2017</a:t>
            </a:r>
          </a:p>
        </p:txBody>
      </p:sp>
    </p:spTree>
    <p:extLst>
      <p:ext uri="{BB962C8B-B14F-4D97-AF65-F5344CB8AC3E}">
        <p14:creationId xmlns:p14="http://schemas.microsoft.com/office/powerpoint/2010/main" val="240307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683568" y="620688"/>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sz="3200">
                <a:solidFill>
                  <a:srgbClr val="336699"/>
                </a:solidFill>
                <a:latin typeface="Calibri" charset="0"/>
                <a:ea typeface="Calibri" charset="0"/>
                <a:cs typeface="Calibri" charset="0"/>
              </a:rPr>
              <a:t>Dans les STS rénovées depuis 2016</a:t>
            </a:r>
            <a:br>
              <a:rPr lang="fr-FR" sz="3200">
                <a:solidFill>
                  <a:srgbClr val="336699"/>
                </a:solidFill>
                <a:latin typeface="Calibri" charset="0"/>
                <a:ea typeface="Calibri" charset="0"/>
                <a:cs typeface="Calibri" charset="0"/>
              </a:rPr>
            </a:br>
            <a:r>
              <a:rPr lang="fr-FR" sz="3200">
                <a:solidFill>
                  <a:srgbClr val="336699"/>
                </a:solidFill>
                <a:latin typeface="Calibri" charset="0"/>
                <a:ea typeface="Calibri" charset="0"/>
                <a:cs typeface="Calibri" charset="0"/>
              </a:rPr>
              <a:t>Stages en milieu professionnel</a:t>
            </a:r>
            <a:br>
              <a:rPr lang="fr-FR" sz="3200">
                <a:solidFill>
                  <a:srgbClr val="336699"/>
                </a:solidFill>
                <a:latin typeface="Calibri" charset="0"/>
                <a:ea typeface="Calibri" charset="0"/>
                <a:cs typeface="Calibri" charset="0"/>
              </a:rPr>
            </a:br>
            <a:endParaRPr lang="fr-FR" sz="3200" dirty="0">
              <a:solidFill>
                <a:srgbClr val="336699"/>
              </a:solidFill>
              <a:latin typeface="Calibri" charset="0"/>
              <a:ea typeface="Calibri" charset="0"/>
              <a:cs typeface="Calibri" charset="0"/>
            </a:endParaRPr>
          </a:p>
        </p:txBody>
      </p:sp>
      <p:sp>
        <p:nvSpPr>
          <p:cNvPr id="4" name="Espace réservé du contenu 2"/>
          <p:cNvSpPr txBox="1">
            <a:spLocks/>
          </p:cNvSpPr>
          <p:nvPr/>
        </p:nvSpPr>
        <p:spPr>
          <a:xfrm>
            <a:off x="660639" y="2042684"/>
            <a:ext cx="8203026" cy="225041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80000"/>
              </a:lnSpc>
              <a:spcBef>
                <a:spcPts val="2000"/>
              </a:spcBef>
              <a:spcAft>
                <a:spcPts val="0"/>
              </a:spcAft>
              <a:buClr>
                <a:srgbClr val="074770"/>
              </a:buClr>
              <a:buSzPct val="75000"/>
              <a:buFont typeface="Wingdings" pitchFamily="2" charset="2"/>
              <a:buNone/>
              <a:tabLst/>
              <a:defRPr/>
            </a:pPr>
            <a:r>
              <a:rPr kumimoji="0" lang="fr-FR" sz="1800" b="1" i="0" u="none" strike="noStrike" kern="1200" cap="none" spc="0" normalizeH="0" baseline="0" noProof="0">
                <a:ln>
                  <a:noFill/>
                </a:ln>
                <a:solidFill>
                  <a:srgbClr val="FF6600"/>
                </a:solidFill>
                <a:effectLst/>
                <a:uLnTx/>
                <a:uFillTx/>
                <a:latin typeface="Calibri" charset="0"/>
                <a:ea typeface="Calibri" charset="0"/>
                <a:cs typeface="Calibri" charset="0"/>
              </a:rPr>
              <a:t>Premier stage « facultatif » : stage de découverte</a:t>
            </a:r>
          </a:p>
          <a:p>
            <a:pPr marL="457200" marR="0" lvl="1" indent="-228600" algn="l" defTabSz="914400" rtl="0" eaLnBrk="1" fontAlgn="auto" latinLnBrk="0" hangingPunct="1">
              <a:lnSpc>
                <a:spcPct val="80000"/>
              </a:lnSpc>
              <a:spcBef>
                <a:spcPts val="600"/>
              </a:spcBef>
              <a:spcAft>
                <a:spcPts val="0"/>
              </a:spcAft>
              <a:buClr>
                <a:srgbClr val="FF6600"/>
              </a:buClr>
              <a:buSzPct val="75000"/>
              <a:buFont typeface="Arial" charset="0"/>
              <a:buChar char="•"/>
              <a:tabLst/>
              <a:defRPr/>
            </a:pPr>
            <a:r>
              <a:rPr kumimoji="0" lang="fr-FR" sz="18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lors du premier semestre de la première année, exclusivement aux étudiants possédant un baccalauréat général et technologique  ;</a:t>
            </a:r>
          </a:p>
          <a:p>
            <a:pPr marL="457200" marR="0" lvl="1" indent="-228600" algn="l" defTabSz="914400" rtl="0" eaLnBrk="1" fontAlgn="auto" latinLnBrk="0" hangingPunct="1">
              <a:lnSpc>
                <a:spcPct val="80000"/>
              </a:lnSpc>
              <a:spcBef>
                <a:spcPts val="600"/>
              </a:spcBef>
              <a:spcAft>
                <a:spcPts val="0"/>
              </a:spcAft>
              <a:buClr>
                <a:srgbClr val="FF6600"/>
              </a:buClr>
              <a:buSzPct val="75000"/>
              <a:buFont typeface="Arial" charset="0"/>
              <a:buChar char="•"/>
              <a:tabLst/>
              <a:defRPr/>
            </a:pPr>
            <a:r>
              <a:rPr kumimoji="0" lang="fr-FR" sz="18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 d’une durée de deux semaines (pouvant se dérouler en partie sur des vacances scolaires) ;</a:t>
            </a:r>
          </a:p>
          <a:p>
            <a:pPr marL="457200" marR="0" lvl="1" indent="-228600" algn="l" defTabSz="914400" rtl="0" eaLnBrk="1" fontAlgn="auto" latinLnBrk="0" hangingPunct="1">
              <a:lnSpc>
                <a:spcPct val="80000"/>
              </a:lnSpc>
              <a:spcBef>
                <a:spcPts val="600"/>
              </a:spcBef>
              <a:spcAft>
                <a:spcPts val="0"/>
              </a:spcAft>
              <a:buClr>
                <a:srgbClr val="FF6600"/>
              </a:buClr>
              <a:buSzPct val="75000"/>
              <a:buFont typeface="Arial" charset="0"/>
              <a:buChar char="•"/>
              <a:tabLst/>
              <a:defRPr/>
            </a:pPr>
            <a:r>
              <a:rPr kumimoji="0" lang="fr-FR" sz="18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stage dépendant d’un projet d’établissement comportant l’organisation pédagogique pour les étudiants qui ne font pas ce stage.</a:t>
            </a:r>
            <a:endParaRPr kumimoji="0" lang="fr-FR"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endParaRPr>
          </a:p>
        </p:txBody>
      </p:sp>
      <p:sp>
        <p:nvSpPr>
          <p:cNvPr id="5" name="Espace réservé du contenu 2"/>
          <p:cNvSpPr txBox="1">
            <a:spLocks/>
          </p:cNvSpPr>
          <p:nvPr/>
        </p:nvSpPr>
        <p:spPr bwMode="gray">
          <a:xfrm>
            <a:off x="742372" y="4293096"/>
            <a:ext cx="7775575" cy="151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a:lstStyle>
          <a:p>
            <a:pPr marL="0" indent="0" eaLnBrk="1" fontAlgn="auto" hangingPunct="1">
              <a:lnSpc>
                <a:spcPct val="80000"/>
              </a:lnSpc>
              <a:spcBef>
                <a:spcPct val="20000"/>
              </a:spcBef>
              <a:spcAft>
                <a:spcPts val="0"/>
              </a:spcAft>
              <a:buClr>
                <a:srgbClr val="7FB601"/>
              </a:buClr>
              <a:buSzPct val="90000"/>
              <a:buFont typeface="Wingdings" charset="0"/>
              <a:buNone/>
            </a:pPr>
            <a:r>
              <a:rPr lang="fr-FR" sz="1800" b="1" dirty="0">
                <a:solidFill>
                  <a:srgbClr val="FF6600"/>
                </a:solidFill>
                <a:latin typeface="Calibri" charset="0"/>
                <a:ea typeface="Calibri" charset="0"/>
                <a:cs typeface="Calibri" charset="0"/>
              </a:rPr>
              <a:t>« Second » stage spécifique à la spécialité</a:t>
            </a:r>
          </a:p>
          <a:p>
            <a:pPr marL="457200" lvl="1" indent="-228600" eaLnBrk="1" fontAlgn="auto" hangingPunct="1">
              <a:lnSpc>
                <a:spcPct val="80000"/>
              </a:lnSpc>
              <a:spcBef>
                <a:spcPts val="600"/>
              </a:spcBef>
              <a:spcAft>
                <a:spcPts val="0"/>
              </a:spcAft>
              <a:buClr>
                <a:srgbClr val="FF6600"/>
              </a:buClr>
              <a:buSzPct val="75000"/>
              <a:buFont typeface="Arial" charset="0"/>
              <a:buChar char="•"/>
            </a:pPr>
            <a:r>
              <a:rPr lang="fr-FR" sz="1800" dirty="0">
                <a:solidFill>
                  <a:prstClr val="black"/>
                </a:solidFill>
                <a:latin typeface="Calibri" charset="0"/>
                <a:ea typeface="Calibri" charset="0"/>
                <a:cs typeface="Calibri" charset="0"/>
              </a:rPr>
              <a:t>d’une durée de six à dix semaines (pouvant se dérouler en partie sur des vacances scolaires) ;</a:t>
            </a:r>
          </a:p>
          <a:p>
            <a:pPr marL="457200" lvl="1" indent="-228600" eaLnBrk="1" fontAlgn="auto" hangingPunct="1">
              <a:lnSpc>
                <a:spcPct val="80000"/>
              </a:lnSpc>
              <a:spcBef>
                <a:spcPts val="600"/>
              </a:spcBef>
              <a:spcAft>
                <a:spcPts val="0"/>
              </a:spcAft>
              <a:buClr>
                <a:srgbClr val="FF6600"/>
              </a:buClr>
              <a:buSzPct val="75000"/>
              <a:buFont typeface="Arial" charset="0"/>
              <a:buChar char="•"/>
            </a:pPr>
            <a:r>
              <a:rPr lang="fr-FR" sz="1800" dirty="0">
                <a:solidFill>
                  <a:prstClr val="black"/>
                </a:solidFill>
                <a:latin typeface="Calibri" charset="0"/>
                <a:ea typeface="Calibri" charset="0"/>
                <a:cs typeface="Calibri" charset="0"/>
              </a:rPr>
              <a:t> période de stage non imposée dans le référentiel de formation.</a:t>
            </a:r>
          </a:p>
        </p:txBody>
      </p:sp>
      <p:sp>
        <p:nvSpPr>
          <p:cNvPr id="6" name="ZoneTexte 5"/>
          <p:cNvSpPr txBox="1"/>
          <p:nvPr/>
        </p:nvSpPr>
        <p:spPr>
          <a:xfrm>
            <a:off x="3496077" y="5663330"/>
            <a:ext cx="2332645" cy="338554"/>
          </a:xfrm>
          <a:prstGeom prst="rect">
            <a:avLst/>
          </a:prstGeom>
          <a:solidFill>
            <a:srgbClr val="8EB4E3"/>
          </a:solidFill>
        </p:spPr>
        <p:txBody>
          <a:bodyPr wrap="square" rtlCol="0">
            <a:spAutoFit/>
          </a:bodyPr>
          <a:lstStyle/>
          <a:p>
            <a:pPr algn="ctr"/>
            <a:r>
              <a:rPr lang="fr-FR" sz="1600" b="1" dirty="0">
                <a:solidFill>
                  <a:prstClr val="black"/>
                </a:solidFill>
                <a:ea typeface="Calibri" charset="0"/>
                <a:cs typeface="Calibri" charset="0"/>
              </a:rPr>
              <a:t>Pédagogie active</a:t>
            </a:r>
          </a:p>
        </p:txBody>
      </p:sp>
      <p:sp>
        <p:nvSpPr>
          <p:cNvPr id="7" name="ZoneTexte 6"/>
          <p:cNvSpPr txBox="1"/>
          <p:nvPr/>
        </p:nvSpPr>
        <p:spPr>
          <a:xfrm>
            <a:off x="827601" y="5663330"/>
            <a:ext cx="2332645" cy="338554"/>
          </a:xfrm>
          <a:prstGeom prst="rect">
            <a:avLst/>
          </a:prstGeom>
          <a:solidFill>
            <a:srgbClr val="FF6600"/>
          </a:solidFill>
        </p:spPr>
        <p:txBody>
          <a:bodyPr wrap="square" rtlCol="0">
            <a:spAutoFit/>
          </a:bodyPr>
          <a:lstStyle/>
          <a:p>
            <a:pPr algn="ctr"/>
            <a:r>
              <a:rPr lang="fr-FR" sz="1600" b="1" dirty="0">
                <a:solidFill>
                  <a:prstClr val="black"/>
                </a:solidFill>
                <a:ea typeface="Calibri" charset="0"/>
                <a:cs typeface="Calibri" charset="0"/>
              </a:rPr>
              <a:t>Pédagogie différenciée</a:t>
            </a:r>
          </a:p>
        </p:txBody>
      </p:sp>
      <p:sp>
        <p:nvSpPr>
          <p:cNvPr id="8" name="ZoneTexte 7"/>
          <p:cNvSpPr txBox="1"/>
          <p:nvPr/>
        </p:nvSpPr>
        <p:spPr>
          <a:xfrm>
            <a:off x="6185302" y="5663330"/>
            <a:ext cx="2332645" cy="338554"/>
          </a:xfrm>
          <a:prstGeom prst="rect">
            <a:avLst/>
          </a:prstGeom>
          <a:solidFill>
            <a:srgbClr val="336699"/>
          </a:solidFill>
        </p:spPr>
        <p:txBody>
          <a:bodyPr wrap="square" rtlCol="0">
            <a:spAutoFit/>
          </a:bodyPr>
          <a:lstStyle/>
          <a:p>
            <a:pPr algn="ctr"/>
            <a:r>
              <a:rPr lang="fr-FR" sz="1600" b="1" dirty="0">
                <a:solidFill>
                  <a:prstClr val="black"/>
                </a:solidFill>
                <a:ea typeface="Calibri" charset="0"/>
                <a:cs typeface="Calibri" charset="0"/>
              </a:rPr>
              <a:t>Autonomie</a:t>
            </a:r>
          </a:p>
        </p:txBody>
      </p:sp>
      <p:pic>
        <p:nvPicPr>
          <p:cNvPr id="9" name="Image 8"/>
          <p:cNvPicPr>
            <a:picLocks noChangeAspect="1"/>
          </p:cNvPicPr>
          <p:nvPr/>
        </p:nvPicPr>
        <p:blipFill>
          <a:blip r:embed="rId2"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66042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Rectangle 2"/>
          <p:cNvSpPr/>
          <p:nvPr/>
        </p:nvSpPr>
        <p:spPr>
          <a:xfrm>
            <a:off x="827583" y="1789622"/>
            <a:ext cx="7460697" cy="584775"/>
          </a:xfrm>
          <a:prstGeom prst="rect">
            <a:avLst/>
          </a:prstGeom>
        </p:spPr>
        <p:txBody>
          <a:bodyPr wrap="none">
            <a:spAutoFit/>
          </a:bodyPr>
          <a:lstStyle/>
          <a:p>
            <a:r>
              <a:rPr lang="fr-FR" sz="3200" b="1" dirty="0">
                <a:solidFill>
                  <a:schemeClr val="tx2">
                    <a:lumMod val="75000"/>
                  </a:schemeClr>
                </a:solidFill>
                <a:latin typeface="Calibri" charset="0"/>
                <a:cs typeface="Calibri" charset="0"/>
              </a:rPr>
              <a:t>Réflexion liée à l’organisation pédagogique</a:t>
            </a:r>
          </a:p>
        </p:txBody>
      </p:sp>
      <p:pic>
        <p:nvPicPr>
          <p:cNvPr id="5" name="Image 4"/>
          <p:cNvPicPr>
            <a:picLocks noChangeAspect="1"/>
          </p:cNvPicPr>
          <p:nvPr/>
        </p:nvPicPr>
        <p:blipFill>
          <a:blip r:embed="rId2" cstate="print"/>
          <a:stretch>
            <a:fillRect/>
          </a:stretch>
        </p:blipFill>
        <p:spPr>
          <a:xfrm>
            <a:off x="2538631" y="3140968"/>
            <a:ext cx="4038600" cy="2695575"/>
          </a:xfrm>
          <a:prstGeom prst="rect">
            <a:avLst/>
          </a:prstGeom>
        </p:spPr>
      </p:pic>
      <p:pic>
        <p:nvPicPr>
          <p:cNvPr id="6" name="Image 5"/>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341669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27584" y="478035"/>
            <a:ext cx="7494702" cy="143188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sz="2800" dirty="0">
                <a:solidFill>
                  <a:srgbClr val="336699"/>
                </a:solidFill>
                <a:latin typeface="Rockwell"/>
              </a:rPr>
              <a:t>L’organisation hebdomadaire s’appuie sur un cadre qui définit sur le cycle le volume horaire hebdomadaire </a:t>
            </a:r>
            <a:r>
              <a:rPr lang="fr-FR" sz="2800" b="1" dirty="0">
                <a:solidFill>
                  <a:srgbClr val="336699"/>
                </a:solidFill>
                <a:effectLst>
                  <a:outerShdw blurRad="38100" dist="38100" dir="2700000" algn="tl">
                    <a:srgbClr val="000000">
                      <a:alpha val="43137"/>
                    </a:srgbClr>
                  </a:outerShdw>
                </a:effectLst>
                <a:latin typeface="Rockwell"/>
              </a:rPr>
              <a:t>qu’il faut analyser…</a:t>
            </a:r>
            <a:endParaRPr lang="fr-FR" sz="2800" dirty="0">
              <a:solidFill>
                <a:srgbClr val="336699"/>
              </a:solidFill>
              <a:latin typeface="Rockwe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 y="1773319"/>
            <a:ext cx="6131888" cy="470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e 16"/>
          <p:cNvGrpSpPr/>
          <p:nvPr/>
        </p:nvGrpSpPr>
        <p:grpSpPr>
          <a:xfrm>
            <a:off x="2194529" y="2753770"/>
            <a:ext cx="2004449" cy="2895221"/>
            <a:chOff x="2366923" y="3062068"/>
            <a:chExt cx="2004449" cy="2895221"/>
          </a:xfrm>
        </p:grpSpPr>
        <p:sp>
          <p:nvSpPr>
            <p:cNvPr id="6" name="Ellipse 5"/>
            <p:cNvSpPr/>
            <p:nvPr/>
          </p:nvSpPr>
          <p:spPr>
            <a:xfrm>
              <a:off x="2366923" y="3976468"/>
              <a:ext cx="1983978" cy="352538"/>
            </a:xfrm>
            <a:prstGeom prst="ellipse">
              <a:avLst/>
            </a:prstGeom>
            <a:noFill/>
            <a:ln w="38100" cap="flat" cmpd="sng" algn="ctr">
              <a:solidFill>
                <a:srgbClr val="FF66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7" name="Ellipse 6"/>
            <p:cNvSpPr/>
            <p:nvPr/>
          </p:nvSpPr>
          <p:spPr>
            <a:xfrm>
              <a:off x="2721764" y="4301710"/>
              <a:ext cx="1422991" cy="352538"/>
            </a:xfrm>
            <a:prstGeom prst="ellipse">
              <a:avLst/>
            </a:prstGeom>
            <a:noFill/>
            <a:ln w="38100" cap="flat" cmpd="sng" algn="ctr">
              <a:solidFill>
                <a:srgbClr val="FF66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8" name="Ellipse 7"/>
            <p:cNvSpPr/>
            <p:nvPr/>
          </p:nvSpPr>
          <p:spPr>
            <a:xfrm>
              <a:off x="2721763" y="4625954"/>
              <a:ext cx="1422991" cy="352538"/>
            </a:xfrm>
            <a:prstGeom prst="ellipse">
              <a:avLst/>
            </a:prstGeom>
            <a:noFill/>
            <a:ln w="38100" cap="flat" cmpd="sng" algn="ctr">
              <a:solidFill>
                <a:srgbClr val="FF66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9" name="Ellipse 8"/>
            <p:cNvSpPr/>
            <p:nvPr/>
          </p:nvSpPr>
          <p:spPr>
            <a:xfrm>
              <a:off x="2721763" y="4950359"/>
              <a:ext cx="1422991" cy="352538"/>
            </a:xfrm>
            <a:prstGeom prst="ellipse">
              <a:avLst/>
            </a:prstGeom>
            <a:noFill/>
            <a:ln w="38100" cap="flat" cmpd="sng" algn="ctr">
              <a:solidFill>
                <a:srgbClr val="FF66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0" name="Ellipse 9"/>
            <p:cNvSpPr/>
            <p:nvPr/>
          </p:nvSpPr>
          <p:spPr>
            <a:xfrm>
              <a:off x="2721763" y="5302897"/>
              <a:ext cx="1422991" cy="352538"/>
            </a:xfrm>
            <a:prstGeom prst="ellipse">
              <a:avLst/>
            </a:prstGeom>
            <a:noFill/>
            <a:ln w="38100" cap="flat" cmpd="sng" algn="ctr">
              <a:solidFill>
                <a:srgbClr val="FF66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1" name="Ellipse 10"/>
            <p:cNvSpPr/>
            <p:nvPr/>
          </p:nvSpPr>
          <p:spPr>
            <a:xfrm>
              <a:off x="2366923" y="3062068"/>
              <a:ext cx="1983978" cy="352538"/>
            </a:xfrm>
            <a:prstGeom prst="ellipse">
              <a:avLst/>
            </a:prstGeom>
            <a:noFill/>
            <a:ln w="38100" cap="flat" cmpd="sng" algn="ctr">
              <a:solidFill>
                <a:srgbClr val="336699"/>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2" name="Ellipse 11"/>
            <p:cNvSpPr/>
            <p:nvPr/>
          </p:nvSpPr>
          <p:spPr>
            <a:xfrm>
              <a:off x="2366923" y="3393229"/>
              <a:ext cx="1983978" cy="352538"/>
            </a:xfrm>
            <a:prstGeom prst="ellipse">
              <a:avLst/>
            </a:prstGeom>
            <a:noFill/>
            <a:ln w="38100" cap="flat" cmpd="sng" algn="ctr">
              <a:solidFill>
                <a:srgbClr val="336699"/>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3" name="Ellipse 12"/>
            <p:cNvSpPr/>
            <p:nvPr/>
          </p:nvSpPr>
          <p:spPr>
            <a:xfrm>
              <a:off x="2387394" y="5604751"/>
              <a:ext cx="1983978" cy="352538"/>
            </a:xfrm>
            <a:prstGeom prst="ellipse">
              <a:avLst/>
            </a:prstGeom>
            <a:noFill/>
            <a:ln w="38100" cap="flat" cmpd="sng" algn="ctr">
              <a:solidFill>
                <a:srgbClr val="00B05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grpSp>
      <p:sp>
        <p:nvSpPr>
          <p:cNvPr id="14" name="ZoneTexte 13"/>
          <p:cNvSpPr txBox="1"/>
          <p:nvPr/>
        </p:nvSpPr>
        <p:spPr>
          <a:xfrm>
            <a:off x="6272253" y="2353682"/>
            <a:ext cx="2764243" cy="1754326"/>
          </a:xfrm>
          <a:prstGeom prst="rect">
            <a:avLst/>
          </a:prstGeom>
          <a:noFill/>
        </p:spPr>
        <p:txBody>
          <a:bodyPr wrap="square" rtlCol="0">
            <a:spAutoFit/>
          </a:bodyPr>
          <a:lstStyle/>
          <a:p>
            <a:r>
              <a:rPr lang="fr-FR" dirty="0">
                <a:solidFill>
                  <a:prstClr val="black"/>
                </a:solidFill>
                <a:latin typeface="Rockwell"/>
              </a:rPr>
              <a:t>Comment coupler les disciplines de l’enseignement général avec l’enseignement professionnel, quelle complémentarité?</a:t>
            </a:r>
          </a:p>
        </p:txBody>
      </p:sp>
      <p:sp>
        <p:nvSpPr>
          <p:cNvPr id="15" name="ZoneTexte 14"/>
          <p:cNvSpPr txBox="1"/>
          <p:nvPr/>
        </p:nvSpPr>
        <p:spPr>
          <a:xfrm>
            <a:off x="6200244" y="4318895"/>
            <a:ext cx="2908260" cy="646331"/>
          </a:xfrm>
          <a:prstGeom prst="rect">
            <a:avLst/>
          </a:prstGeom>
          <a:noFill/>
        </p:spPr>
        <p:txBody>
          <a:bodyPr wrap="square" rtlCol="0">
            <a:spAutoFit/>
          </a:bodyPr>
          <a:lstStyle/>
          <a:p>
            <a:r>
              <a:rPr lang="fr-FR" dirty="0">
                <a:solidFill>
                  <a:prstClr val="black"/>
                </a:solidFill>
                <a:latin typeface="Rockwell"/>
              </a:rPr>
              <a:t>Comment répartir ces heures sur la semaine?</a:t>
            </a:r>
          </a:p>
        </p:txBody>
      </p:sp>
      <p:sp>
        <p:nvSpPr>
          <p:cNvPr id="16" name="ZoneTexte 15"/>
          <p:cNvSpPr txBox="1"/>
          <p:nvPr/>
        </p:nvSpPr>
        <p:spPr>
          <a:xfrm>
            <a:off x="6283168" y="5296453"/>
            <a:ext cx="2548220" cy="646331"/>
          </a:xfrm>
          <a:prstGeom prst="rect">
            <a:avLst/>
          </a:prstGeom>
          <a:noFill/>
        </p:spPr>
        <p:txBody>
          <a:bodyPr wrap="square" rtlCol="0">
            <a:spAutoFit/>
          </a:bodyPr>
          <a:lstStyle/>
          <a:p>
            <a:r>
              <a:rPr lang="fr-FR" dirty="0">
                <a:solidFill>
                  <a:prstClr val="black"/>
                </a:solidFill>
                <a:latin typeface="Rockwell"/>
              </a:rPr>
              <a:t>Quel projet d’AP pour la section?</a:t>
            </a:r>
          </a:p>
        </p:txBody>
      </p:sp>
      <p:pic>
        <p:nvPicPr>
          <p:cNvPr id="18" name="Image 17"/>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16914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7" name="Titre 1"/>
          <p:cNvSpPr txBox="1">
            <a:spLocks/>
          </p:cNvSpPr>
          <p:nvPr/>
        </p:nvSpPr>
        <p:spPr>
          <a:xfrm>
            <a:off x="720237" y="567856"/>
            <a:ext cx="7760883" cy="1565000"/>
          </a:xfrm>
          <a:prstGeom prst="rect">
            <a:avLst/>
          </a:prstGeom>
          <a:solidFill>
            <a:sysClr val="window" lastClr="FFFFFF"/>
          </a:solidFill>
        </p:spPr>
        <p:txBody>
          <a:bodyPr vert="horz" lIns="91440" tIns="45720" rIns="91440" bIns="45720" rtlCol="0" anchor="t" anchorCtr="0">
            <a:normAutofit fontScale="32500" lnSpcReduction="20000"/>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86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rPr>
              <a:t>…en listant en concertation (équipe pédagogique au complet) les différents attendus du référentiel, </a:t>
            </a:r>
            <a:br>
              <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rPr>
            </a:br>
            <a:br>
              <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rPr>
            </a:br>
            <a:endPar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endParaRPr>
          </a:p>
        </p:txBody>
      </p:sp>
      <p:pic>
        <p:nvPicPr>
          <p:cNvPr id="8" name="Picture 2"/>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21074"/>
          <a:stretch/>
        </p:blipFill>
        <p:spPr bwMode="auto">
          <a:xfrm>
            <a:off x="6521205" y="1444064"/>
            <a:ext cx="2489495" cy="123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408211" y="2249488"/>
            <a:ext cx="8590409" cy="46085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endParaRPr kumimoji="0" lang="fr-FR" sz="24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400" b="0" i="0" u="none" strike="noStrike" kern="1200" cap="none" spc="0" normalizeH="0" baseline="0" noProof="0" dirty="0">
                <a:ln>
                  <a:noFill/>
                </a:ln>
                <a:solidFill>
                  <a:srgbClr val="336699"/>
                </a:solidFill>
                <a:effectLst/>
                <a:uLnTx/>
                <a:uFillTx/>
                <a:latin typeface="Rockwell"/>
                <a:ea typeface="+mn-ea"/>
                <a:cs typeface="+mn-cs"/>
              </a:rPr>
              <a:t>Adopter une approche collaborative des enseignements dans les séquences.</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400" b="0" i="0" u="none" strike="noStrike" kern="1200" cap="none" spc="0" normalizeH="0" baseline="0" noProof="0" dirty="0">
                <a:ln>
                  <a:noFill/>
                </a:ln>
                <a:solidFill>
                  <a:srgbClr val="336699"/>
                </a:solidFill>
                <a:effectLst/>
                <a:uLnTx/>
                <a:uFillTx/>
                <a:latin typeface="Rockwell"/>
                <a:ea typeface="+mn-ea"/>
                <a:cs typeface="+mn-cs"/>
              </a:rPr>
              <a:t>Croiser les programmes EG avec le RAP mais aussi les savoirs de l’enseignement professionnel:</a:t>
            </a:r>
          </a:p>
          <a:p>
            <a:pPr marR="0" lvl="1" algn="l" defTabSz="914400" rtl="0" eaLnBrk="1" fontAlgn="auto" latinLnBrk="0" hangingPunct="1">
              <a:lnSpc>
                <a:spcPct val="100000"/>
              </a:lnSpc>
              <a:spcBef>
                <a:spcPts val="600"/>
              </a:spcBef>
              <a:spcAft>
                <a:spcPts val="0"/>
              </a:spcAft>
              <a:buClr>
                <a:srgbClr val="FF0000"/>
              </a:buClr>
              <a:buSzPct val="75000"/>
              <a:buFont typeface="Wingdings" panose="05000000000000000000" pitchFamily="2" charset="2"/>
              <a:buChar char="Ø"/>
              <a:tabLst/>
              <a:defRPr/>
            </a:pPr>
            <a:r>
              <a:rPr kumimoji="0" lang="fr-FR" sz="2400" b="0" i="0" u="none" strike="noStrike" kern="1200" cap="none" spc="0" normalizeH="0" baseline="0" noProof="0" dirty="0">
                <a:ln>
                  <a:noFill/>
                </a:ln>
                <a:solidFill>
                  <a:srgbClr val="336699"/>
                </a:solidFill>
                <a:effectLst/>
                <a:uLnTx/>
                <a:uFillTx/>
                <a:latin typeface="Rockwell"/>
                <a:ea typeface="+mn-ea"/>
                <a:cs typeface="+mn-cs"/>
              </a:rPr>
              <a:t>lister les COMPETENCES ou identifier les tâches à développer dans chacune des disciplines de l’EG</a:t>
            </a:r>
          </a:p>
          <a:p>
            <a:pPr marR="0" lvl="1" algn="l" defTabSz="914400" rtl="0" eaLnBrk="1" fontAlgn="auto" latinLnBrk="0" hangingPunct="1">
              <a:lnSpc>
                <a:spcPct val="100000"/>
              </a:lnSpc>
              <a:spcBef>
                <a:spcPts val="600"/>
              </a:spcBef>
              <a:spcAft>
                <a:spcPts val="0"/>
              </a:spcAft>
              <a:buClr>
                <a:srgbClr val="FF0000"/>
              </a:buClr>
              <a:buSzPct val="75000"/>
              <a:buFont typeface="Wingdings" panose="05000000000000000000" pitchFamily="2" charset="2"/>
              <a:buChar char="Ø"/>
              <a:tabLst/>
              <a:defRPr/>
            </a:pPr>
            <a:r>
              <a:rPr kumimoji="0" lang="fr-FR" sz="2400" b="0" i="0" u="none" strike="noStrike" kern="1200" cap="none" spc="0" normalizeH="0" baseline="0" noProof="0" dirty="0">
                <a:ln>
                  <a:noFill/>
                </a:ln>
                <a:solidFill>
                  <a:srgbClr val="336699"/>
                </a:solidFill>
                <a:effectLst/>
                <a:uLnTx/>
                <a:uFillTx/>
                <a:latin typeface="Rockwell"/>
                <a:ea typeface="+mn-ea"/>
                <a:cs typeface="+mn-cs"/>
              </a:rPr>
              <a:t>relever les résultats ATTENDUS figurant dans le RAP,</a:t>
            </a:r>
          </a:p>
          <a:p>
            <a:pPr marR="0" lvl="1" algn="l" defTabSz="914400" rtl="0" eaLnBrk="1" fontAlgn="auto" latinLnBrk="0" hangingPunct="1">
              <a:lnSpc>
                <a:spcPct val="100000"/>
              </a:lnSpc>
              <a:spcBef>
                <a:spcPts val="600"/>
              </a:spcBef>
              <a:spcAft>
                <a:spcPts val="0"/>
              </a:spcAft>
              <a:buClr>
                <a:srgbClr val="FF0000"/>
              </a:buClr>
              <a:buSzPct val="75000"/>
              <a:buFont typeface="Wingdings" panose="05000000000000000000" pitchFamily="2" charset="2"/>
              <a:buChar char="Ø"/>
              <a:tabLst/>
              <a:defRPr/>
            </a:pPr>
            <a:r>
              <a:rPr kumimoji="0" lang="fr-FR" sz="2400" b="0" i="0" u="none" strike="noStrike" kern="1200" cap="none" spc="0" normalizeH="0" baseline="0" noProof="0" dirty="0">
                <a:ln>
                  <a:noFill/>
                </a:ln>
                <a:solidFill>
                  <a:srgbClr val="336699"/>
                </a:solidFill>
                <a:effectLst/>
                <a:uLnTx/>
                <a:uFillTx/>
                <a:latin typeface="Rockwell"/>
                <a:ea typeface="+mn-ea"/>
                <a:cs typeface="+mn-cs"/>
              </a:rPr>
              <a:t>croiser les savoirs des différents programmes EG et EP.</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sym typeface="Wingdings" panose="05000000000000000000" pitchFamily="2" charset="2"/>
            </a:endParaRPr>
          </a:p>
        </p:txBody>
      </p:sp>
      <p:sp>
        <p:nvSpPr>
          <p:cNvPr id="10" name="Titre 1"/>
          <p:cNvSpPr txBox="1">
            <a:spLocks/>
          </p:cNvSpPr>
          <p:nvPr/>
        </p:nvSpPr>
        <p:spPr>
          <a:xfrm>
            <a:off x="485877" y="2219252"/>
            <a:ext cx="8229600" cy="114300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a:defRPr/>
            </a:pPr>
            <a:r>
              <a:rPr lang="fr-FR" b="1" dirty="0">
                <a:solidFill>
                  <a:srgbClr val="336699"/>
                </a:solidFill>
                <a:effectLst>
                  <a:outerShdw blurRad="38100" dist="38100" dir="2700000" algn="tl">
                    <a:srgbClr val="000000">
                      <a:alpha val="43137"/>
                    </a:srgbClr>
                  </a:outerShdw>
                </a:effectLst>
                <a:latin typeface="Rockwell"/>
              </a:rPr>
              <a:t>Comment ? La démarche</a:t>
            </a:r>
          </a:p>
        </p:txBody>
      </p:sp>
      <p:pic>
        <p:nvPicPr>
          <p:cNvPr id="11" name="Image 10"/>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48538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45930" y="537734"/>
            <a:ext cx="7040779" cy="870244"/>
          </a:xfrm>
          <a:prstGeom prst="rect">
            <a:avLst/>
          </a:prstGeom>
          <a:solidFill>
            <a:sysClr val="window" lastClr="FFFFFF"/>
          </a:solidFill>
        </p:spPr>
        <p:txBody>
          <a:bodyPr vert="horz" lIns="91440" tIns="45720" rIns="91440" bIns="45720" rtlCol="0" anchor="t" anchorCtr="0">
            <a:norm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a:ln>
                  <a:noFill/>
                </a:ln>
                <a:solidFill>
                  <a:srgbClr val="336699"/>
                </a:solidFill>
                <a:effectLst>
                  <a:outerShdw blurRad="38100" dist="38100" dir="2700000" algn="tl">
                    <a:srgbClr val="000000">
                      <a:alpha val="43137"/>
                    </a:srgbClr>
                  </a:outerShdw>
                </a:effectLst>
                <a:uLnTx/>
                <a:uFillTx/>
                <a:latin typeface="Rockwell"/>
                <a:ea typeface="+mj-ea"/>
                <a:cs typeface="+mj-cs"/>
              </a:rPr>
              <a:t>…en formalisant ce croisement…</a:t>
            </a:r>
            <a:endPar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endParaRPr>
          </a:p>
        </p:txBody>
      </p:sp>
      <p:sp>
        <p:nvSpPr>
          <p:cNvPr id="4" name="Titre 1"/>
          <p:cNvSpPr txBox="1">
            <a:spLocks/>
          </p:cNvSpPr>
          <p:nvPr/>
        </p:nvSpPr>
        <p:spPr>
          <a:xfrm>
            <a:off x="681006" y="265112"/>
            <a:ext cx="7040779" cy="870244"/>
          </a:xfrm>
          <a:prstGeom prst="rect">
            <a:avLst/>
          </a:prstGeom>
          <a:solidFill>
            <a:sysClr val="window" lastClr="FFFFFF"/>
          </a:solidFill>
        </p:spPr>
        <p:txBody>
          <a:bodyPr vert="horz" lIns="91440" tIns="45720" rIns="91440" bIns="45720" rtlCol="0" anchor="t" anchorCtr="0">
            <a:norm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a:ln>
                  <a:noFill/>
                </a:ln>
                <a:solidFill>
                  <a:srgbClr val="336699"/>
                </a:solidFill>
                <a:effectLst>
                  <a:outerShdw blurRad="38100" dist="38100" dir="2700000" algn="tl">
                    <a:srgbClr val="000000">
                      <a:alpha val="43137"/>
                    </a:srgbClr>
                  </a:outerShdw>
                </a:effectLst>
                <a:uLnTx/>
                <a:uFillTx/>
                <a:latin typeface="Rockwell"/>
                <a:ea typeface="+mj-ea"/>
                <a:cs typeface="+mj-cs"/>
              </a:rPr>
              <a:t>…en formalisant ce croisement…</a:t>
            </a:r>
            <a:endPar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964" y="1988840"/>
            <a:ext cx="9202931" cy="36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084168" y="5771159"/>
            <a:ext cx="2790518" cy="400110"/>
          </a:xfrm>
          <a:prstGeom prst="rect">
            <a:avLst/>
          </a:prstGeom>
          <a:noFill/>
        </p:spPr>
        <p:txBody>
          <a:bodyPr wrap="square" rtlCol="0">
            <a:spAutoFit/>
          </a:bodyPr>
          <a:lstStyle/>
          <a:p>
            <a:pPr algn="ctr"/>
            <a:r>
              <a:rPr lang="fr-FR" sz="1000" i="1" dirty="0">
                <a:solidFill>
                  <a:prstClr val="black"/>
                </a:solidFill>
                <a:latin typeface="Rockwell"/>
              </a:rPr>
              <a:t>Exemple d’outil de formalisation en continuité des EGLS du bac professionnel </a:t>
            </a:r>
          </a:p>
        </p:txBody>
      </p:sp>
      <p:pic>
        <p:nvPicPr>
          <p:cNvPr id="7" name="Image 6"/>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8275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45930" y="813681"/>
            <a:ext cx="7040779" cy="870244"/>
          </a:xfrm>
          <a:prstGeom prst="rect">
            <a:avLst/>
          </a:prstGeom>
          <a:solidFill>
            <a:sysClr val="window" lastClr="FFFFFF"/>
          </a:solidFill>
        </p:spPr>
        <p:txBody>
          <a:bodyPr vert="horz" lIns="91440" tIns="45720" rIns="91440" bIns="45720" rtlCol="0" anchor="t" anchorCtr="0">
            <a:normAutofit fontScale="92500" lnSpcReduction="20000"/>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336699"/>
                </a:solidFill>
                <a:effectLst>
                  <a:outerShdw blurRad="38100" dist="38100" dir="2700000" algn="tl">
                    <a:srgbClr val="000000">
                      <a:alpha val="43137"/>
                    </a:srgbClr>
                  </a:outerShdw>
                </a:effectLst>
                <a:uLnTx/>
                <a:uFillTx/>
                <a:latin typeface="Rockwell"/>
                <a:ea typeface="+mj-ea"/>
                <a:cs typeface="+mj-cs"/>
              </a:rPr>
              <a:t>…sans oublier de dresser la liste des projets et stages pour la section…</a:t>
            </a:r>
          </a:p>
        </p:txBody>
      </p:sp>
      <p:sp>
        <p:nvSpPr>
          <p:cNvPr id="4" name="Espace réservé du contenu 2"/>
          <p:cNvSpPr txBox="1">
            <a:spLocks/>
          </p:cNvSpPr>
          <p:nvPr/>
        </p:nvSpPr>
        <p:spPr>
          <a:xfrm>
            <a:off x="395536" y="1470826"/>
            <a:ext cx="8590409" cy="525266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endParaRPr kumimoji="0" lang="fr-FR" sz="24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Projet d’accueil des élèves ou étudiants, journée de cohésion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Projet d’AP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Stage découverte pour les étudiants issus des bacs généraux, technologiques et professionnels  ( pour des spécialités connexes) avec en  parallèle la semaine adaptée au sein de l’établissement pour les bacheliers professionnels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Projet particulier, « les écrits pour les grands » par exemple…</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Stage métier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r>
              <a:rPr kumimoji="0" lang="fr-FR" sz="2200" b="0" i="0" u="none" strike="noStrike" kern="1200" cap="none" spc="0" normalizeH="0" baseline="0" noProof="0" dirty="0">
                <a:ln>
                  <a:noFill/>
                </a:ln>
                <a:solidFill>
                  <a:srgbClr val="336699"/>
                </a:solidFill>
                <a:effectLst/>
                <a:uLnTx/>
                <a:uFillTx/>
                <a:latin typeface="Rockwell"/>
                <a:ea typeface="+mn-ea"/>
                <a:cs typeface="+mn-cs"/>
              </a:rPr>
              <a:t>Projet.</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Arial" panose="020B0604020202020204" pitchFamily="34" charset="0"/>
              <a:buChar char="•"/>
              <a:tabLst/>
              <a:defRPr/>
            </a:pPr>
            <a:endParaRPr kumimoji="0" lang="fr-FR" sz="24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sym typeface="Wingdings" panose="05000000000000000000" pitchFamily="2" charset="2"/>
            </a:endParaRPr>
          </a:p>
        </p:txBody>
      </p:sp>
      <p:pic>
        <p:nvPicPr>
          <p:cNvPr id="5" name="Image 4"/>
          <p:cNvPicPr>
            <a:picLocks noChangeAspect="1"/>
          </p:cNvPicPr>
          <p:nvPr/>
        </p:nvPicPr>
        <p:blipFill>
          <a:blip r:embed="rId2" cstate="print"/>
          <a:stretch>
            <a:fillRect/>
          </a:stretch>
        </p:blipFill>
        <p:spPr>
          <a:xfrm>
            <a:off x="8242408" y="89165"/>
            <a:ext cx="876191" cy="891563"/>
          </a:xfrm>
          <a:prstGeom prst="rect">
            <a:avLst/>
          </a:prstGeom>
        </p:spPr>
      </p:pic>
    </p:spTree>
    <p:extLst>
      <p:ext uri="{BB962C8B-B14F-4D97-AF65-F5344CB8AC3E}">
        <p14:creationId xmlns:p14="http://schemas.microsoft.com/office/powerpoint/2010/main" val="98390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9" name="Titre 1"/>
          <p:cNvSpPr txBox="1">
            <a:spLocks/>
          </p:cNvSpPr>
          <p:nvPr/>
        </p:nvSpPr>
        <p:spPr>
          <a:xfrm>
            <a:off x="0" y="496067"/>
            <a:ext cx="829981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b="1" dirty="0">
                <a:solidFill>
                  <a:srgbClr val="336699"/>
                </a:solidFill>
                <a:effectLst>
                  <a:outerShdw blurRad="38100" dist="38100" dir="2700000" algn="tl">
                    <a:srgbClr val="000000">
                      <a:alpha val="43137"/>
                    </a:srgbClr>
                  </a:outerShdw>
                </a:effectLst>
                <a:latin typeface="Rockwell"/>
              </a:rPr>
              <a:t>…ce qui conduit à poser une organisation en fonction des moyens, ressources et projets pour la section…</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01" y="1765973"/>
            <a:ext cx="5744666" cy="499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lipse 10"/>
          <p:cNvSpPr/>
          <p:nvPr/>
        </p:nvSpPr>
        <p:spPr>
          <a:xfrm>
            <a:off x="4762274" y="1954477"/>
            <a:ext cx="1310187" cy="745124"/>
          </a:xfrm>
          <a:prstGeom prst="ellipse">
            <a:avLst/>
          </a:prstGeom>
          <a:noFill/>
          <a:ln w="38100" cap="flat" cmpd="sng" algn="ctr">
            <a:solidFill>
              <a:srgbClr val="FFFF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2" name="Ellipse 11"/>
          <p:cNvSpPr/>
          <p:nvPr/>
        </p:nvSpPr>
        <p:spPr>
          <a:xfrm>
            <a:off x="4092442" y="3613090"/>
            <a:ext cx="1310187" cy="745124"/>
          </a:xfrm>
          <a:prstGeom prst="ellipse">
            <a:avLst/>
          </a:prstGeom>
          <a:noFill/>
          <a:ln w="38100" cap="flat" cmpd="sng" algn="ctr">
            <a:solidFill>
              <a:srgbClr val="FFFF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3" name="Ellipse 12"/>
          <p:cNvSpPr/>
          <p:nvPr/>
        </p:nvSpPr>
        <p:spPr>
          <a:xfrm>
            <a:off x="5010537" y="4859343"/>
            <a:ext cx="1310187" cy="745124"/>
          </a:xfrm>
          <a:prstGeom prst="ellipse">
            <a:avLst/>
          </a:prstGeom>
          <a:noFill/>
          <a:ln w="38100" cap="flat" cmpd="sng" algn="ctr">
            <a:solidFill>
              <a:srgbClr val="FFFF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4" name="ZoneTexte 13"/>
          <p:cNvSpPr txBox="1"/>
          <p:nvPr/>
        </p:nvSpPr>
        <p:spPr>
          <a:xfrm>
            <a:off x="6976248" y="2096206"/>
            <a:ext cx="1970690" cy="923330"/>
          </a:xfrm>
          <a:prstGeom prst="rect">
            <a:avLst/>
          </a:prstGeom>
          <a:noFill/>
        </p:spPr>
        <p:txBody>
          <a:bodyPr wrap="square" rtlCol="0">
            <a:spAutoFit/>
          </a:bodyPr>
          <a:lstStyle/>
          <a:p>
            <a:r>
              <a:rPr lang="fr-FR" dirty="0">
                <a:solidFill>
                  <a:prstClr val="black"/>
                </a:solidFill>
                <a:latin typeface="Rockwell"/>
              </a:rPr>
              <a:t>Positionnement des temps de </a:t>
            </a:r>
            <a:r>
              <a:rPr lang="fr-FR" dirty="0" err="1">
                <a:solidFill>
                  <a:prstClr val="black"/>
                </a:solidFill>
                <a:latin typeface="Rockwell"/>
              </a:rPr>
              <a:t>co</a:t>
            </a:r>
            <a:r>
              <a:rPr lang="fr-FR" dirty="0">
                <a:solidFill>
                  <a:prstClr val="black"/>
                </a:solidFill>
                <a:latin typeface="Rockwell"/>
              </a:rPr>
              <a:t>-intervention</a:t>
            </a:r>
          </a:p>
        </p:txBody>
      </p:sp>
      <p:cxnSp>
        <p:nvCxnSpPr>
          <p:cNvPr id="15" name="Connecteur droit avec flèche 14"/>
          <p:cNvCxnSpPr>
            <a:stCxn id="14" idx="1"/>
            <a:endCxn id="11" idx="6"/>
          </p:cNvCxnSpPr>
          <p:nvPr/>
        </p:nvCxnSpPr>
        <p:spPr>
          <a:xfrm flipH="1" flipV="1">
            <a:off x="6072461" y="2327039"/>
            <a:ext cx="903787" cy="230832"/>
          </a:xfrm>
          <a:prstGeom prst="straightConnector1">
            <a:avLst/>
          </a:prstGeom>
          <a:noFill/>
          <a:ln w="25400" cap="flat" cmpd="sng" algn="ctr">
            <a:solidFill>
              <a:srgbClr val="663366"/>
            </a:solidFill>
            <a:prstDash val="solid"/>
            <a:tailEnd type="arrow"/>
          </a:ln>
          <a:effectLst/>
        </p:spPr>
      </p:cxnSp>
      <p:cxnSp>
        <p:nvCxnSpPr>
          <p:cNvPr id="16" name="Connecteur droit avec flèche 15"/>
          <p:cNvCxnSpPr>
            <a:stCxn id="14" idx="1"/>
          </p:cNvCxnSpPr>
          <p:nvPr/>
        </p:nvCxnSpPr>
        <p:spPr>
          <a:xfrm flipH="1">
            <a:off x="5433292" y="2557871"/>
            <a:ext cx="1542956" cy="1497404"/>
          </a:xfrm>
          <a:prstGeom prst="straightConnector1">
            <a:avLst/>
          </a:prstGeom>
          <a:noFill/>
          <a:ln w="25400" cap="flat" cmpd="sng" algn="ctr">
            <a:solidFill>
              <a:srgbClr val="663366"/>
            </a:solidFill>
            <a:prstDash val="solid"/>
            <a:tailEnd type="arrow"/>
          </a:ln>
          <a:effectLst/>
        </p:spPr>
      </p:cxnSp>
      <p:sp>
        <p:nvSpPr>
          <p:cNvPr id="17" name="ZoneTexte 16"/>
          <p:cNvSpPr txBox="1"/>
          <p:nvPr/>
        </p:nvSpPr>
        <p:spPr>
          <a:xfrm>
            <a:off x="6976248" y="5029358"/>
            <a:ext cx="1970690" cy="1754326"/>
          </a:xfrm>
          <a:prstGeom prst="rect">
            <a:avLst/>
          </a:prstGeom>
          <a:noFill/>
        </p:spPr>
        <p:txBody>
          <a:bodyPr wrap="square" rtlCol="0">
            <a:spAutoFit/>
          </a:bodyPr>
          <a:lstStyle/>
          <a:p>
            <a:r>
              <a:rPr lang="fr-FR" dirty="0">
                <a:solidFill>
                  <a:prstClr val="black"/>
                </a:solidFill>
                <a:latin typeface="Rockwell"/>
              </a:rPr>
              <a:t>Positionnement de l’AP de sorte à ce qu’un ensemble d’enseignants puisse intervenir</a:t>
            </a:r>
          </a:p>
        </p:txBody>
      </p:sp>
      <p:cxnSp>
        <p:nvCxnSpPr>
          <p:cNvPr id="18" name="Connecteur droit avec flèche 17"/>
          <p:cNvCxnSpPr>
            <a:cxnSpLocks/>
            <a:stCxn id="17" idx="1"/>
          </p:cNvCxnSpPr>
          <p:nvPr/>
        </p:nvCxnSpPr>
        <p:spPr>
          <a:xfrm flipH="1" flipV="1">
            <a:off x="6320724" y="5445224"/>
            <a:ext cx="655524" cy="461297"/>
          </a:xfrm>
          <a:prstGeom prst="straightConnector1">
            <a:avLst/>
          </a:prstGeom>
          <a:noFill/>
          <a:ln w="25400" cap="flat" cmpd="sng" algn="ctr">
            <a:solidFill>
              <a:srgbClr val="663366"/>
            </a:solidFill>
            <a:prstDash val="solid"/>
            <a:tailEnd type="arrow"/>
          </a:ln>
          <a:effectLst/>
        </p:spPr>
      </p:cxnSp>
      <p:sp>
        <p:nvSpPr>
          <p:cNvPr id="19" name="ZoneTexte 18"/>
          <p:cNvSpPr txBox="1"/>
          <p:nvPr/>
        </p:nvSpPr>
        <p:spPr>
          <a:xfrm>
            <a:off x="6976248" y="3694841"/>
            <a:ext cx="1970690" cy="923330"/>
          </a:xfrm>
          <a:prstGeom prst="rect">
            <a:avLst/>
          </a:prstGeom>
          <a:noFill/>
        </p:spPr>
        <p:txBody>
          <a:bodyPr wrap="square" rtlCol="0">
            <a:spAutoFit/>
          </a:bodyPr>
          <a:lstStyle/>
          <a:p>
            <a:r>
              <a:rPr lang="fr-FR" dirty="0">
                <a:solidFill>
                  <a:prstClr val="black"/>
                </a:solidFill>
                <a:latin typeface="Rockwell"/>
              </a:rPr>
              <a:t>Un temps de concertation hebdomadaire ?</a:t>
            </a:r>
          </a:p>
        </p:txBody>
      </p:sp>
      <p:cxnSp>
        <p:nvCxnSpPr>
          <p:cNvPr id="20" name="Connecteur droit avec flèche 19"/>
          <p:cNvCxnSpPr>
            <a:cxnSpLocks/>
            <a:stCxn id="19" idx="1"/>
          </p:cNvCxnSpPr>
          <p:nvPr/>
        </p:nvCxnSpPr>
        <p:spPr>
          <a:xfrm flipH="1">
            <a:off x="5853107" y="4156506"/>
            <a:ext cx="1123141" cy="502163"/>
          </a:xfrm>
          <a:prstGeom prst="straightConnector1">
            <a:avLst/>
          </a:prstGeom>
          <a:noFill/>
          <a:ln w="25400" cap="flat" cmpd="sng" algn="ctr">
            <a:solidFill>
              <a:srgbClr val="663366"/>
            </a:solidFill>
            <a:prstDash val="solid"/>
            <a:tailEnd type="arrow"/>
          </a:ln>
          <a:effectLst/>
        </p:spPr>
      </p:cxnSp>
      <p:pic>
        <p:nvPicPr>
          <p:cNvPr id="21" name="Image 20"/>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51710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4" name="ZoneTexte 3"/>
          <p:cNvSpPr txBox="1"/>
          <p:nvPr/>
        </p:nvSpPr>
        <p:spPr>
          <a:xfrm>
            <a:off x="256084" y="620688"/>
            <a:ext cx="8234658" cy="523220"/>
          </a:xfrm>
          <a:prstGeom prst="rect">
            <a:avLst/>
          </a:prstGeom>
          <a:noFill/>
        </p:spPr>
        <p:txBody>
          <a:bodyPr wrap="square" rtlCol="0">
            <a:spAutoFit/>
          </a:bodyPr>
          <a:lstStyle/>
          <a:p>
            <a:pPr algn="ctr"/>
            <a:r>
              <a:rPr lang="fr-FR" sz="2800" b="1" dirty="0">
                <a:solidFill>
                  <a:srgbClr val="336699"/>
                </a:solidFill>
                <a:latin typeface="Arial Narrow" panose="020B0606020202030204" pitchFamily="34" charset="0"/>
              </a:rPr>
              <a:t>Le concept de séquence à partager,</a:t>
            </a:r>
          </a:p>
        </p:txBody>
      </p:sp>
      <p:sp>
        <p:nvSpPr>
          <p:cNvPr id="191" name="Rectangle à coins arrondis 31"/>
          <p:cNvSpPr/>
          <p:nvPr/>
        </p:nvSpPr>
        <p:spPr>
          <a:xfrm>
            <a:off x="2267744" y="3789040"/>
            <a:ext cx="4500099" cy="2836936"/>
          </a:xfrm>
          <a:prstGeom prst="roundRect">
            <a:avLst>
              <a:gd name="adj" fmla="val 7993"/>
            </a:avLst>
          </a:prstGeom>
          <a:solidFill>
            <a:srgbClr val="064E91"/>
          </a:solidFill>
          <a:ln w="25400" cap="flat" cmpd="sng" algn="ctr">
            <a:noFill/>
            <a:prstDash val="solid"/>
          </a:ln>
          <a:effectLst/>
        </p:spPr>
        <p:txBody>
          <a:bodyPr rot="0" spcFirstLastPara="0" vert="horz" wrap="square" lIns="91440" tIns="45720" rIns="91440" bIns="45720" numCol="1" spcCol="0" rtlCol="0" fromWordArt="0" anchor="b"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Rockwell"/>
                <a:ea typeface="+mn-ea"/>
                <a:cs typeface="+mn-cs"/>
              </a:rPr>
              <a:t> </a:t>
            </a:r>
          </a:p>
        </p:txBody>
      </p:sp>
      <p:sp>
        <p:nvSpPr>
          <p:cNvPr id="192" name="Arrondir un rectangle à un seul coin 33"/>
          <p:cNvSpPr/>
          <p:nvPr/>
        </p:nvSpPr>
        <p:spPr>
          <a:xfrm>
            <a:off x="522149" y="1989918"/>
            <a:ext cx="3029070" cy="1931965"/>
          </a:xfrm>
          <a:prstGeom prst="round1Rect">
            <a:avLst>
              <a:gd name="adj" fmla="val 4598"/>
            </a:avLst>
          </a:prstGeom>
          <a:solidFill>
            <a:srgbClr val="FD8003"/>
          </a:solidFill>
          <a:ln w="25400" cap="flat" cmpd="sng" algn="ctr">
            <a:noFill/>
            <a:prstDash val="solid"/>
          </a:ln>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a:ea typeface="+mn-ea"/>
              <a:cs typeface="+mn-cs"/>
            </a:endParaRPr>
          </a:p>
        </p:txBody>
      </p:sp>
      <p:sp>
        <p:nvSpPr>
          <p:cNvPr id="193" name="Pentagone 34"/>
          <p:cNvSpPr/>
          <p:nvPr/>
        </p:nvSpPr>
        <p:spPr>
          <a:xfrm>
            <a:off x="522149" y="2438208"/>
            <a:ext cx="7854284" cy="2027225"/>
          </a:xfrm>
          <a:prstGeom prst="homePlate">
            <a:avLst/>
          </a:prstGeom>
          <a:solidFill>
            <a:srgbClr val="FD8003"/>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Rockwell"/>
              <a:ea typeface="+mn-ea"/>
              <a:cs typeface="+mn-cs"/>
            </a:endParaRPr>
          </a:p>
        </p:txBody>
      </p:sp>
      <p:sp>
        <p:nvSpPr>
          <p:cNvPr id="194" name="Arrondir un rectangle avec un coin du même côté 35"/>
          <p:cNvSpPr/>
          <p:nvPr/>
        </p:nvSpPr>
        <p:spPr>
          <a:xfrm>
            <a:off x="522148" y="1521949"/>
            <a:ext cx="1498363" cy="527344"/>
          </a:xfrm>
          <a:prstGeom prst="round2SameRect">
            <a:avLst/>
          </a:prstGeom>
          <a:solidFill>
            <a:srgbClr val="FFC000"/>
          </a:solidFill>
          <a:ln w="25400" cap="flat" cmpd="sng" algn="ctr">
            <a:noFill/>
            <a:prstDash val="solid"/>
          </a:ln>
          <a:effectLst/>
        </p:spPr>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Rockwell"/>
                <a:ea typeface="+mn-ea"/>
                <a:cs typeface="+mn-cs"/>
              </a:rPr>
              <a:t>Compétences</a:t>
            </a:r>
            <a:endParaRPr kumimoji="0" lang="fr-FR" sz="1800" b="1" i="0" u="none" strike="noStrike" kern="1200" cap="none" spc="0" normalizeH="0" baseline="0" noProof="0" dirty="0">
              <a:ln>
                <a:noFill/>
              </a:ln>
              <a:solidFill>
                <a:prstClr val="white"/>
              </a:solidFill>
              <a:effectLst/>
              <a:uLnTx/>
              <a:uFillTx/>
              <a:latin typeface="Rockwell"/>
              <a:ea typeface="+mn-ea"/>
              <a:cs typeface="+mn-cs"/>
            </a:endParaRPr>
          </a:p>
        </p:txBody>
      </p:sp>
      <p:pic>
        <p:nvPicPr>
          <p:cNvPr id="195" name="Picture 6" descr="C:\Users\user\Documents\My Dropbox\07- Lycée\STI2D\dossi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1594" y="5363126"/>
            <a:ext cx="1124267" cy="796359"/>
          </a:xfrm>
          <a:prstGeom prst="rect">
            <a:avLst/>
          </a:prstGeom>
          <a:noFill/>
          <a:extLst>
            <a:ext uri="{909E8E84-426E-40DD-AFC4-6F175D3DCCD1}">
              <a14:hiddenFill xmlns:a14="http://schemas.microsoft.com/office/drawing/2010/main">
                <a:solidFill>
                  <a:srgbClr val="FFFFFF"/>
                </a:solidFill>
              </a14:hiddenFill>
            </a:ext>
          </a:extLst>
        </p:spPr>
      </p:pic>
      <p:sp>
        <p:nvSpPr>
          <p:cNvPr id="196" name="Rectangle 195"/>
          <p:cNvSpPr/>
          <p:nvPr/>
        </p:nvSpPr>
        <p:spPr>
          <a:xfrm>
            <a:off x="2480056" y="5629073"/>
            <a:ext cx="893899" cy="338554"/>
          </a:xfrm>
          <a:prstGeom prst="rect">
            <a:avLst/>
          </a:prstGeom>
        </p:spPr>
        <p:txBody>
          <a:bodyPr wrap="non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prstClr val="white"/>
                </a:solidFill>
                <a:latin typeface="Rockwell"/>
              </a:rPr>
              <a:t>Dossiers</a:t>
            </a:r>
          </a:p>
        </p:txBody>
      </p:sp>
      <p:sp>
        <p:nvSpPr>
          <p:cNvPr id="197" name="Flèche droite 39"/>
          <p:cNvSpPr/>
          <p:nvPr/>
        </p:nvSpPr>
        <p:spPr>
          <a:xfrm>
            <a:off x="5330665" y="3261431"/>
            <a:ext cx="704047" cy="657389"/>
          </a:xfrm>
          <a:prstGeom prst="rightArrow">
            <a:avLst/>
          </a:prstGeom>
          <a:solidFill>
            <a:srgbClr val="F7901E">
              <a:lumMod val="40000"/>
              <a:lumOff val="60000"/>
            </a:srgbClr>
          </a:solidFill>
          <a:ln w="25400" cap="flat" cmpd="sng" algn="ctr">
            <a:noFill/>
            <a:prstDash val="solid"/>
          </a:ln>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a:ea typeface="+mn-ea"/>
              <a:cs typeface="+mn-cs"/>
            </a:endParaRPr>
          </a:p>
        </p:txBody>
      </p:sp>
      <p:sp>
        <p:nvSpPr>
          <p:cNvPr id="198" name="Ellipse 197"/>
          <p:cNvSpPr/>
          <p:nvPr/>
        </p:nvSpPr>
        <p:spPr>
          <a:xfrm>
            <a:off x="7621653" y="2802223"/>
            <a:ext cx="1352170" cy="1413198"/>
          </a:xfrm>
          <a:prstGeom prst="ellipse">
            <a:avLst/>
          </a:prstGeom>
          <a:solidFill>
            <a:srgbClr val="FF0000"/>
          </a:solidFill>
          <a:ln w="12700" cap="flat" cmpd="sng" algn="ctr">
            <a:solidFill>
              <a:srgbClr val="FF0000"/>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Rockwell"/>
                <a:ea typeface="+mn-ea"/>
                <a:cs typeface="+mn-cs"/>
              </a:rPr>
              <a:t>Évaluation</a:t>
            </a:r>
            <a:br>
              <a:rPr kumimoji="0" lang="fr-FR" sz="1000" b="1" i="0" u="none" strike="noStrike" kern="1200" cap="none" spc="0" normalizeH="0" baseline="0" noProof="0" dirty="0">
                <a:ln>
                  <a:noFill/>
                </a:ln>
                <a:solidFill>
                  <a:prstClr val="white"/>
                </a:solidFill>
                <a:effectLst/>
                <a:uLnTx/>
                <a:uFillTx/>
                <a:latin typeface="Rockwell"/>
                <a:ea typeface="+mn-ea"/>
                <a:cs typeface="+mn-cs"/>
              </a:rPr>
            </a:br>
            <a:r>
              <a:rPr kumimoji="0" lang="fr-FR" sz="1000" b="1" i="0" u="none" strike="noStrike" kern="1200" cap="none" spc="0" normalizeH="0" baseline="0" noProof="0" dirty="0">
                <a:ln>
                  <a:noFill/>
                </a:ln>
                <a:solidFill>
                  <a:prstClr val="white"/>
                </a:solidFill>
                <a:effectLst/>
                <a:uLnTx/>
                <a:uFillTx/>
                <a:latin typeface="Rockwell"/>
                <a:ea typeface="+mn-ea"/>
                <a:cs typeface="+mn-cs"/>
              </a:rPr>
              <a:t>des  compétences</a:t>
            </a:r>
          </a:p>
        </p:txBody>
      </p:sp>
      <p:sp>
        <p:nvSpPr>
          <p:cNvPr id="199" name="Flèche droite 41"/>
          <p:cNvSpPr/>
          <p:nvPr/>
        </p:nvSpPr>
        <p:spPr>
          <a:xfrm>
            <a:off x="7228353" y="3250940"/>
            <a:ext cx="547217" cy="657389"/>
          </a:xfrm>
          <a:prstGeom prst="rightArrow">
            <a:avLst/>
          </a:prstGeom>
          <a:solidFill>
            <a:srgbClr val="F7901E">
              <a:lumMod val="40000"/>
              <a:lumOff val="60000"/>
            </a:srgbClr>
          </a:solidFill>
          <a:ln w="25400" cap="flat" cmpd="sng" algn="ctr">
            <a:noFill/>
            <a:prstDash val="solid"/>
          </a:ln>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a:ea typeface="+mn-ea"/>
              <a:cs typeface="+mn-cs"/>
            </a:endParaRPr>
          </a:p>
        </p:txBody>
      </p:sp>
      <p:sp>
        <p:nvSpPr>
          <p:cNvPr id="200" name="Ellipse 199"/>
          <p:cNvSpPr/>
          <p:nvPr/>
        </p:nvSpPr>
        <p:spPr>
          <a:xfrm>
            <a:off x="7621653" y="2693010"/>
            <a:ext cx="468567" cy="489715"/>
          </a:xfrm>
          <a:prstGeom prst="ellipse">
            <a:avLst/>
          </a:prstGeom>
          <a:blipFill dpi="0" rotWithShape="1">
            <a:blip r:embed="rId4" cstate="print"/>
            <a:srcRect/>
            <a:stretch>
              <a:fillRect/>
            </a:stretch>
          </a:blipFill>
          <a:ln w="0" cap="flat" cmpd="sng" algn="ctr">
            <a:solidFill>
              <a:sysClr val="windowText" lastClr="000000">
                <a:alpha val="44000"/>
              </a:sysClr>
            </a:solidFill>
            <a:prstDash val="solid"/>
          </a:ln>
          <a:effectLst/>
        </p:spPr>
        <p:txBody>
          <a:bodyPr lIns="0" rIns="0" rtlCol="0" anchor="t" anchorCtr="0"/>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Aldo" pitchFamily="2" charset="0"/>
              <a:ea typeface="+mn-ea"/>
              <a:cs typeface="+mn-cs"/>
            </a:endParaRPr>
          </a:p>
        </p:txBody>
      </p:sp>
      <p:sp>
        <p:nvSpPr>
          <p:cNvPr id="201" name="Ellipse 200"/>
          <p:cNvSpPr/>
          <p:nvPr/>
        </p:nvSpPr>
        <p:spPr>
          <a:xfrm>
            <a:off x="3866435" y="2898869"/>
            <a:ext cx="1432111" cy="1434576"/>
          </a:xfrm>
          <a:prstGeom prst="ellipse">
            <a:avLst/>
          </a:prstGeom>
          <a:solidFill>
            <a:srgbClr val="F7901E">
              <a:lumMod val="60000"/>
              <a:lumOff val="40000"/>
            </a:srgbClr>
          </a:soli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Rockwell"/>
              <a:ea typeface="+mn-ea"/>
              <a:cs typeface="+mn-cs"/>
            </a:endParaRPr>
          </a:p>
        </p:txBody>
      </p:sp>
      <p:graphicFrame>
        <p:nvGraphicFramePr>
          <p:cNvPr id="202" name="Diagramme 29"/>
          <p:cNvGraphicFramePr/>
          <p:nvPr>
            <p:extLst>
              <p:ext uri="{D42A27DB-BD31-4B8C-83A1-F6EECF244321}">
                <p14:modId xmlns:p14="http://schemas.microsoft.com/office/powerpoint/2010/main" val="1610447837"/>
              </p:ext>
            </p:extLst>
          </p:nvPr>
        </p:nvGraphicFramePr>
        <p:xfrm>
          <a:off x="3907138" y="3222935"/>
          <a:ext cx="1460421" cy="1017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3" name="ZoneTexte 50"/>
          <p:cNvSpPr txBox="1"/>
          <p:nvPr/>
        </p:nvSpPr>
        <p:spPr>
          <a:xfrm>
            <a:off x="4062219" y="2422285"/>
            <a:ext cx="2766198" cy="33611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black"/>
                </a:solidFill>
                <a:latin typeface="Rockwell"/>
              </a:rPr>
              <a:t>Activités pédagogiques</a:t>
            </a:r>
          </a:p>
        </p:txBody>
      </p:sp>
      <p:sp>
        <p:nvSpPr>
          <p:cNvPr id="204" name="Flèche droite 46"/>
          <p:cNvSpPr/>
          <p:nvPr/>
        </p:nvSpPr>
        <p:spPr>
          <a:xfrm rot="16200000">
            <a:off x="4318907" y="4243024"/>
            <a:ext cx="650082" cy="552608"/>
          </a:xfrm>
          <a:prstGeom prst="rightArrow">
            <a:avLst/>
          </a:prstGeom>
          <a:solidFill>
            <a:srgbClr val="F7901E">
              <a:lumMod val="40000"/>
              <a:lumOff val="60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a:ea typeface="+mn-ea"/>
              <a:cs typeface="+mn-cs"/>
            </a:endParaRPr>
          </a:p>
        </p:txBody>
      </p:sp>
      <p:sp>
        <p:nvSpPr>
          <p:cNvPr id="205" name="Ellipse 204"/>
          <p:cNvSpPr/>
          <p:nvPr/>
        </p:nvSpPr>
        <p:spPr>
          <a:xfrm>
            <a:off x="4257230" y="2799744"/>
            <a:ext cx="468567" cy="489715"/>
          </a:xfrm>
          <a:prstGeom prst="ellipse">
            <a:avLst/>
          </a:prstGeom>
          <a:blipFill dpi="0" rotWithShape="1">
            <a:blip r:embed="rId10" cstate="print"/>
            <a:srcRect/>
            <a:stretch>
              <a:fillRect/>
            </a:stretch>
          </a:blipFill>
          <a:ln w="0" cap="flat" cmpd="sng" algn="ctr">
            <a:solidFill>
              <a:sysClr val="windowText" lastClr="000000">
                <a:alpha val="44000"/>
              </a:sysClr>
            </a:solidFill>
            <a:prstDash val="solid"/>
          </a:ln>
          <a:effectLst/>
        </p:spPr>
        <p:txBody>
          <a:bodyPr lIns="0" rIns="0" rtlCol="0" anchor="t" anchorCtr="0"/>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Aldo" pitchFamily="2" charset="0"/>
              <a:ea typeface="+mn-ea"/>
              <a:cs typeface="+mn-cs"/>
            </a:endParaRPr>
          </a:p>
        </p:txBody>
      </p:sp>
      <p:sp>
        <p:nvSpPr>
          <p:cNvPr id="206" name="Flèche droite 49"/>
          <p:cNvSpPr/>
          <p:nvPr/>
        </p:nvSpPr>
        <p:spPr>
          <a:xfrm>
            <a:off x="3085347" y="3268605"/>
            <a:ext cx="861029" cy="657389"/>
          </a:xfrm>
          <a:prstGeom prst="rightArrow">
            <a:avLst/>
          </a:prstGeom>
          <a:solidFill>
            <a:srgbClr val="F7901E">
              <a:lumMod val="40000"/>
              <a:lumOff val="60000"/>
            </a:srgbClr>
          </a:solidFill>
          <a:ln w="25400" cap="flat" cmpd="sng" algn="ctr">
            <a:noFill/>
            <a:prstDash val="solid"/>
          </a:ln>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a:ea typeface="+mn-ea"/>
              <a:cs typeface="+mn-cs"/>
            </a:endParaRPr>
          </a:p>
        </p:txBody>
      </p:sp>
      <p:sp>
        <p:nvSpPr>
          <p:cNvPr id="207" name="Virage 50"/>
          <p:cNvSpPr/>
          <p:nvPr/>
        </p:nvSpPr>
        <p:spPr>
          <a:xfrm rot="5400000">
            <a:off x="5400502" y="-342792"/>
            <a:ext cx="1222562" cy="5135003"/>
          </a:xfrm>
          <a:prstGeom prst="bentArrow">
            <a:avLst/>
          </a:prstGeom>
          <a:solidFill>
            <a:srgbClr val="F7901E">
              <a:lumMod val="20000"/>
              <a:lumOff val="80000"/>
            </a:srgb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Rockwell"/>
              <a:ea typeface="+mn-ea"/>
              <a:cs typeface="+mn-cs"/>
            </a:endParaRPr>
          </a:p>
        </p:txBody>
      </p:sp>
      <p:sp>
        <p:nvSpPr>
          <p:cNvPr id="208" name="Virage 51"/>
          <p:cNvSpPr/>
          <p:nvPr/>
        </p:nvSpPr>
        <p:spPr>
          <a:xfrm rot="16200000">
            <a:off x="5698000" y="3506075"/>
            <a:ext cx="323859" cy="1742551"/>
          </a:xfrm>
          <a:prstGeom prst="bentArrow">
            <a:avLst/>
          </a:prstGeom>
          <a:solidFill>
            <a:srgbClr val="FF000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Rockwell"/>
              <a:ea typeface="+mn-ea"/>
              <a:cs typeface="+mn-cs"/>
            </a:endParaRPr>
          </a:p>
        </p:txBody>
      </p:sp>
      <p:sp>
        <p:nvSpPr>
          <p:cNvPr id="209" name="Virage 52"/>
          <p:cNvSpPr/>
          <p:nvPr/>
        </p:nvSpPr>
        <p:spPr>
          <a:xfrm rot="5400000" flipH="1">
            <a:off x="7288202" y="3460394"/>
            <a:ext cx="323859" cy="1852602"/>
          </a:xfrm>
          <a:prstGeom prst="bentArrow">
            <a:avLst/>
          </a:prstGeom>
          <a:solidFill>
            <a:srgbClr val="FF000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Rockwell"/>
              <a:ea typeface="+mn-ea"/>
              <a:cs typeface="+mn-cs"/>
            </a:endParaRPr>
          </a:p>
        </p:txBody>
      </p:sp>
      <p:sp>
        <p:nvSpPr>
          <p:cNvPr id="210" name="ZoneTexte 50"/>
          <p:cNvSpPr txBox="1"/>
          <p:nvPr/>
        </p:nvSpPr>
        <p:spPr>
          <a:xfrm>
            <a:off x="4000854" y="1621591"/>
            <a:ext cx="3718150"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a:solidFill>
                  <a:srgbClr val="663366">
                    <a:lumMod val="75000"/>
                  </a:srgbClr>
                </a:solidFill>
                <a:latin typeface="Rockwell"/>
              </a:rPr>
              <a:t>Intentions pédagogiques, </a:t>
            </a:r>
            <a:r>
              <a:rPr lang="fr-FR" sz="1400" b="1" i="1" dirty="0">
                <a:solidFill>
                  <a:srgbClr val="663366">
                    <a:lumMod val="75000"/>
                  </a:srgbClr>
                </a:solidFill>
                <a:latin typeface="Rockwell"/>
              </a:rPr>
              <a:t>a priori</a:t>
            </a:r>
          </a:p>
        </p:txBody>
      </p:sp>
      <p:sp>
        <p:nvSpPr>
          <p:cNvPr id="211" name="Arrondir un rectangle avec un coin du même côté 54"/>
          <p:cNvSpPr/>
          <p:nvPr/>
        </p:nvSpPr>
        <p:spPr>
          <a:xfrm>
            <a:off x="1026647" y="2422285"/>
            <a:ext cx="1222682" cy="455333"/>
          </a:xfrm>
          <a:prstGeom prst="round2SameRect">
            <a:avLst/>
          </a:prstGeom>
          <a:solidFill>
            <a:srgbClr val="A3A101">
              <a:lumMod val="20000"/>
              <a:lumOff val="80000"/>
            </a:srgb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Rockwell"/>
                <a:ea typeface="+mn-ea"/>
                <a:cs typeface="+mn-cs"/>
              </a:rPr>
              <a:t>Séquence</a:t>
            </a:r>
          </a:p>
        </p:txBody>
      </p:sp>
      <p:sp>
        <p:nvSpPr>
          <p:cNvPr id="212" name="ZoneTexte 50"/>
          <p:cNvSpPr txBox="1"/>
          <p:nvPr/>
        </p:nvSpPr>
        <p:spPr>
          <a:xfrm>
            <a:off x="5155788" y="4224766"/>
            <a:ext cx="3029116" cy="275004"/>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a:solidFill>
                  <a:prstClr val="black"/>
                </a:solidFill>
                <a:latin typeface="Rockwell"/>
              </a:rPr>
              <a:t>Réflexion pédagogique </a:t>
            </a:r>
          </a:p>
        </p:txBody>
      </p:sp>
      <p:sp>
        <p:nvSpPr>
          <p:cNvPr id="213" name="Rectangle 212"/>
          <p:cNvSpPr/>
          <p:nvPr/>
        </p:nvSpPr>
        <p:spPr>
          <a:xfrm>
            <a:off x="388952" y="3901335"/>
            <a:ext cx="1965957" cy="584775"/>
          </a:xfrm>
          <a:prstGeom prst="rect">
            <a:avLst/>
          </a:prstGeom>
        </p:spPr>
        <p:txBody>
          <a:bodyPr vert="horz"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black"/>
                </a:solidFill>
                <a:latin typeface="Rockwell"/>
              </a:rPr>
              <a:t>Activités professionnelles</a:t>
            </a:r>
          </a:p>
        </p:txBody>
      </p:sp>
      <p:sp>
        <p:nvSpPr>
          <p:cNvPr id="214" name="Flèche droite 57"/>
          <p:cNvSpPr/>
          <p:nvPr/>
        </p:nvSpPr>
        <p:spPr>
          <a:xfrm rot="5400000">
            <a:off x="2031733" y="2123708"/>
            <a:ext cx="806425" cy="629001"/>
          </a:xfrm>
          <a:prstGeom prst="rightArrow">
            <a:avLst/>
          </a:prstGeom>
          <a:solidFill>
            <a:srgbClr val="F7901E">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Rockwell"/>
              <a:ea typeface="+mn-ea"/>
              <a:cs typeface="+mn-cs"/>
            </a:endParaRPr>
          </a:p>
        </p:txBody>
      </p:sp>
      <p:sp>
        <p:nvSpPr>
          <p:cNvPr id="215" name="Arrondir un rectangle avec un coin du même côté 32"/>
          <p:cNvSpPr/>
          <p:nvPr/>
        </p:nvSpPr>
        <p:spPr>
          <a:xfrm>
            <a:off x="1901563" y="1521949"/>
            <a:ext cx="1638558" cy="535400"/>
          </a:xfrm>
          <a:prstGeom prst="round2SameRect">
            <a:avLst/>
          </a:prstGeom>
          <a:solidFill>
            <a:srgbClr val="064E91"/>
          </a:solidFill>
          <a:ln w="25400" cap="flat" cmpd="sng" algn="ctr">
            <a:noFill/>
            <a:prstDash val="solid"/>
          </a:ln>
          <a:effectLst/>
        </p:spPr>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Rockwell"/>
                <a:ea typeface="+mn-ea"/>
                <a:cs typeface="+mn-cs"/>
              </a:rPr>
              <a:t>Savoirs associés</a:t>
            </a:r>
          </a:p>
        </p:txBody>
      </p:sp>
      <p:sp>
        <p:nvSpPr>
          <p:cNvPr id="216" name="Ellipse 215"/>
          <p:cNvSpPr/>
          <p:nvPr/>
        </p:nvSpPr>
        <p:spPr>
          <a:xfrm>
            <a:off x="5990151" y="2883528"/>
            <a:ext cx="1352170" cy="1413198"/>
          </a:xfrm>
          <a:prstGeom prst="ellipse">
            <a:avLst/>
          </a:prstGeom>
          <a:solidFill>
            <a:srgbClr val="F7901E">
              <a:lumMod val="75000"/>
            </a:srgbClr>
          </a:soli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Rockwell"/>
                <a:ea typeface="+mn-ea"/>
                <a:cs typeface="+mn-cs"/>
              </a:rPr>
              <a:t>Structuration des apprentissages</a:t>
            </a:r>
          </a:p>
        </p:txBody>
      </p:sp>
      <p:sp>
        <p:nvSpPr>
          <p:cNvPr id="217" name="Rectangle 216"/>
          <p:cNvSpPr/>
          <p:nvPr/>
        </p:nvSpPr>
        <p:spPr>
          <a:xfrm>
            <a:off x="3638693" y="4960320"/>
            <a:ext cx="1851697"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white"/>
                </a:solidFill>
                <a:latin typeface="Rockwell"/>
              </a:rPr>
              <a:t>Logiciels  professionnels</a:t>
            </a:r>
          </a:p>
        </p:txBody>
      </p:sp>
      <p:sp>
        <p:nvSpPr>
          <p:cNvPr id="218" name="Rectangle 217"/>
          <p:cNvSpPr/>
          <p:nvPr/>
        </p:nvSpPr>
        <p:spPr>
          <a:xfrm>
            <a:off x="5270923" y="4599693"/>
            <a:ext cx="1395313"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white"/>
                </a:solidFill>
                <a:latin typeface="Rockwell"/>
              </a:rPr>
              <a:t>Concours, projets </a:t>
            </a:r>
          </a:p>
        </p:txBody>
      </p:sp>
      <p:sp>
        <p:nvSpPr>
          <p:cNvPr id="219" name="Rectangle 218"/>
          <p:cNvSpPr/>
          <p:nvPr/>
        </p:nvSpPr>
        <p:spPr>
          <a:xfrm>
            <a:off x="5634603" y="5654552"/>
            <a:ext cx="1264130" cy="307777"/>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400" b="1" dirty="0">
              <a:solidFill>
                <a:prstClr val="white"/>
              </a:solidFill>
              <a:latin typeface="Rockwell"/>
            </a:endParaRPr>
          </a:p>
        </p:txBody>
      </p:sp>
      <p:sp>
        <p:nvSpPr>
          <p:cNvPr id="220" name="Rectangle 219"/>
          <p:cNvSpPr/>
          <p:nvPr/>
        </p:nvSpPr>
        <p:spPr>
          <a:xfrm>
            <a:off x="4061059" y="6258889"/>
            <a:ext cx="1269606" cy="369332"/>
          </a:xfrm>
          <a:prstGeom prst="rect">
            <a:avLst/>
          </a:prstGeom>
          <a:solidFill>
            <a:srgbClr val="064E91"/>
          </a:solidFill>
        </p:spPr>
        <p:txBody>
          <a:bodyPr vert="horz" wrap="square">
            <a:spAutoFit/>
          </a:bodyPr>
          <a:lstStyle/>
          <a:p>
            <a:r>
              <a:rPr lang="fr-FR" dirty="0">
                <a:solidFill>
                  <a:prstClr val="white"/>
                </a:solidFill>
                <a:latin typeface="Rockwell"/>
              </a:rPr>
              <a:t>Supports</a:t>
            </a:r>
          </a:p>
        </p:txBody>
      </p:sp>
      <p:grpSp>
        <p:nvGrpSpPr>
          <p:cNvPr id="221" name="Groupe 92"/>
          <p:cNvGrpSpPr/>
          <p:nvPr/>
        </p:nvGrpSpPr>
        <p:grpSpPr>
          <a:xfrm>
            <a:off x="1143544" y="2690661"/>
            <a:ext cx="2477675" cy="1795386"/>
            <a:chOff x="636278" y="2675853"/>
            <a:chExt cx="2608288" cy="1808413"/>
          </a:xfrm>
        </p:grpSpPr>
        <p:grpSp>
          <p:nvGrpSpPr>
            <p:cNvPr id="222" name="Groupe 34"/>
            <p:cNvGrpSpPr/>
            <p:nvPr/>
          </p:nvGrpSpPr>
          <p:grpSpPr>
            <a:xfrm>
              <a:off x="1259632" y="2872284"/>
              <a:ext cx="1420813" cy="1420812"/>
              <a:chOff x="3689350" y="1017588"/>
              <a:chExt cx="1420813" cy="1420812"/>
            </a:xfrm>
          </p:grpSpPr>
          <p:sp>
            <p:nvSpPr>
              <p:cNvPr id="236" name="Oval 2"/>
              <p:cNvSpPr>
                <a:spLocks noChangeArrowheads="1"/>
              </p:cNvSpPr>
              <p:nvPr/>
            </p:nvSpPr>
            <p:spPr bwMode="auto">
              <a:xfrm>
                <a:off x="3689350" y="1017588"/>
                <a:ext cx="1420813" cy="1420812"/>
              </a:xfrm>
              <a:prstGeom prst="ellipse">
                <a:avLst/>
              </a:prstGeom>
              <a:solidFill>
                <a:srgbClr val="FDE9D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Rockwell"/>
                </a:endParaRPr>
              </a:p>
            </p:txBody>
          </p:sp>
          <p:sp>
            <p:nvSpPr>
              <p:cNvPr id="237" name="Oval 3"/>
              <p:cNvSpPr>
                <a:spLocks noChangeArrowheads="1"/>
              </p:cNvSpPr>
              <p:nvPr/>
            </p:nvSpPr>
            <p:spPr bwMode="auto">
              <a:xfrm>
                <a:off x="3770313" y="1098550"/>
                <a:ext cx="1258887" cy="1260475"/>
              </a:xfrm>
              <a:prstGeom prst="ellipse">
                <a:avLst/>
              </a:prstGeom>
              <a:solidFill>
                <a:srgbClr val="FBD4B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Rockwell"/>
                </a:endParaRPr>
              </a:p>
            </p:txBody>
          </p:sp>
          <p:sp>
            <p:nvSpPr>
              <p:cNvPr id="238" name="Oval 4"/>
              <p:cNvSpPr>
                <a:spLocks noChangeArrowheads="1"/>
              </p:cNvSpPr>
              <p:nvPr/>
            </p:nvSpPr>
            <p:spPr bwMode="auto">
              <a:xfrm>
                <a:off x="3863975" y="1192213"/>
                <a:ext cx="1079500" cy="1079500"/>
              </a:xfrm>
              <a:prstGeom prst="ellipse">
                <a:avLst/>
              </a:prstGeom>
              <a:solidFill>
                <a:srgbClr val="FABF8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Rockwell"/>
                </a:endParaRPr>
              </a:p>
            </p:txBody>
          </p:sp>
          <p:sp>
            <p:nvSpPr>
              <p:cNvPr id="239" name="Oval 5"/>
              <p:cNvSpPr>
                <a:spLocks noChangeArrowheads="1"/>
              </p:cNvSpPr>
              <p:nvPr/>
            </p:nvSpPr>
            <p:spPr bwMode="auto">
              <a:xfrm>
                <a:off x="3995738" y="1322388"/>
                <a:ext cx="827087" cy="827087"/>
              </a:xfrm>
              <a:prstGeom prst="ellipse">
                <a:avLst/>
              </a:prstGeom>
              <a:solidFill>
                <a:srgbClr val="E36C0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Rockwell"/>
                </a:endParaRPr>
              </a:p>
            </p:txBody>
          </p:sp>
          <p:sp>
            <p:nvSpPr>
              <p:cNvPr id="240" name="Oval 6"/>
              <p:cNvSpPr>
                <a:spLocks noChangeArrowheads="1"/>
              </p:cNvSpPr>
              <p:nvPr/>
            </p:nvSpPr>
            <p:spPr bwMode="auto">
              <a:xfrm>
                <a:off x="4097338" y="1423988"/>
                <a:ext cx="630237" cy="630237"/>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Rockwell"/>
                </a:endParaRPr>
              </a:p>
            </p:txBody>
          </p:sp>
        </p:grpSp>
        <p:sp>
          <p:nvSpPr>
            <p:cNvPr id="223" name="ZoneTexte 222"/>
            <p:cNvSpPr txBox="1"/>
            <p:nvPr/>
          </p:nvSpPr>
          <p:spPr>
            <a:xfrm>
              <a:off x="2386072" y="2885572"/>
              <a:ext cx="784803" cy="2790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Rockwell"/>
                </a:rPr>
                <a:t>1.E.D.</a:t>
              </a:r>
            </a:p>
          </p:txBody>
        </p:sp>
        <p:cxnSp>
          <p:nvCxnSpPr>
            <p:cNvPr id="224" name="Connecteur droit avec flèche 223"/>
            <p:cNvCxnSpPr/>
            <p:nvPr/>
          </p:nvCxnSpPr>
          <p:spPr>
            <a:xfrm>
              <a:off x="1973136" y="3594887"/>
              <a:ext cx="0" cy="647172"/>
            </a:xfrm>
            <a:prstGeom prst="straightConnector1">
              <a:avLst/>
            </a:prstGeom>
            <a:noFill/>
            <a:ln w="19050" cap="flat" cmpd="sng" algn="ctr">
              <a:solidFill>
                <a:sysClr val="windowText" lastClr="000000"/>
              </a:solidFill>
              <a:prstDash val="solid"/>
              <a:tailEnd type="triangle" w="lg" len="lg"/>
            </a:ln>
            <a:effectLst>
              <a:innerShdw blurRad="50800" dist="25400" dir="13500000">
                <a:srgbClr val="FFFFFF">
                  <a:alpha val="75000"/>
                </a:srgbClr>
              </a:innerShdw>
              <a:outerShdw blurRad="63500" dist="25400" dir="5400000" rotWithShape="0">
                <a:srgbClr val="808080">
                  <a:alpha val="75000"/>
                </a:srgbClr>
              </a:outerShdw>
            </a:effectLst>
          </p:spPr>
        </p:cxnSp>
        <p:cxnSp>
          <p:nvCxnSpPr>
            <p:cNvPr id="225" name="Connecteur droit avec flèche 224"/>
            <p:cNvCxnSpPr/>
            <p:nvPr/>
          </p:nvCxnSpPr>
          <p:spPr>
            <a:xfrm rot="5400000" flipH="1" flipV="1">
              <a:off x="1966855" y="3097541"/>
              <a:ext cx="503268" cy="494679"/>
            </a:xfrm>
            <a:prstGeom prst="straightConnector1">
              <a:avLst/>
            </a:prstGeom>
            <a:noFill/>
            <a:ln w="19050" cap="flat" cmpd="sng" algn="ctr">
              <a:solidFill>
                <a:sysClr val="windowText" lastClr="000000"/>
              </a:solidFill>
              <a:prstDash val="solid"/>
              <a:tailEnd type="triangle" w="lg" len="lg"/>
            </a:ln>
            <a:effectLst>
              <a:innerShdw blurRad="50800" dist="25400" dir="13500000">
                <a:srgbClr val="FFFFFF">
                  <a:alpha val="75000"/>
                </a:srgbClr>
              </a:innerShdw>
              <a:outerShdw blurRad="63500" dist="25400" dir="5400000" rotWithShape="0">
                <a:srgbClr val="808080">
                  <a:alpha val="75000"/>
                </a:srgbClr>
              </a:outerShdw>
            </a:effectLst>
          </p:spPr>
        </p:cxnSp>
        <p:cxnSp>
          <p:nvCxnSpPr>
            <p:cNvPr id="226" name="Connecteur droit avec flèche 225"/>
            <p:cNvCxnSpPr/>
            <p:nvPr/>
          </p:nvCxnSpPr>
          <p:spPr>
            <a:xfrm>
              <a:off x="1971770" y="3590456"/>
              <a:ext cx="531776" cy="330601"/>
            </a:xfrm>
            <a:prstGeom prst="straightConnector1">
              <a:avLst/>
            </a:prstGeom>
            <a:noFill/>
            <a:ln w="19050" cap="flat" cmpd="sng" algn="ctr">
              <a:solidFill>
                <a:sysClr val="windowText" lastClr="000000"/>
              </a:solidFill>
              <a:prstDash val="solid"/>
              <a:tailEnd type="triangle" w="lg" len="lg"/>
            </a:ln>
            <a:effectLst>
              <a:innerShdw blurRad="50800" dist="25400" dir="13500000">
                <a:srgbClr val="FFFFFF">
                  <a:alpha val="75000"/>
                </a:srgbClr>
              </a:innerShdw>
              <a:outerShdw blurRad="63500" dist="25400" dir="5400000" rotWithShape="0">
                <a:srgbClr val="808080">
                  <a:alpha val="75000"/>
                </a:srgbClr>
              </a:outerShdw>
            </a:effectLst>
          </p:spPr>
        </p:cxnSp>
        <p:sp>
          <p:nvSpPr>
            <p:cNvPr id="227" name="Ellipse 226"/>
            <p:cNvSpPr/>
            <p:nvPr/>
          </p:nvSpPr>
          <p:spPr>
            <a:xfrm>
              <a:off x="1907704" y="3847368"/>
              <a:ext cx="144016" cy="157696"/>
            </a:xfrm>
            <a:prstGeom prst="ellipse">
              <a:avLst/>
            </a:prstGeom>
            <a:gradFill rotWithShape="1">
              <a:gsLst>
                <a:gs pos="0">
                  <a:srgbClr val="663366">
                    <a:shade val="40000"/>
                    <a:alpha val="100000"/>
                    <a:satMod val="150000"/>
                    <a:lumMod val="100000"/>
                  </a:srgbClr>
                </a:gs>
                <a:gs pos="100000">
                  <a:srgbClr val="663366">
                    <a:tint val="70000"/>
                    <a:shade val="100000"/>
                    <a:alpha val="100000"/>
                    <a:satMod val="200000"/>
                    <a:lumMod val="100000"/>
                  </a:srgbClr>
                </a:gs>
              </a:gsLst>
              <a:lin ang="5400000" scaled="1"/>
            </a:gra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Rockwell"/>
                <a:ea typeface="+mn-ea"/>
                <a:cs typeface="+mn-cs"/>
              </a:endParaRPr>
            </a:p>
          </p:txBody>
        </p:sp>
        <p:sp>
          <p:nvSpPr>
            <p:cNvPr id="228" name="Ellipse 227"/>
            <p:cNvSpPr/>
            <p:nvPr/>
          </p:nvSpPr>
          <p:spPr>
            <a:xfrm>
              <a:off x="2195736" y="3703352"/>
              <a:ext cx="144016" cy="157696"/>
            </a:xfrm>
            <a:prstGeom prst="ellipse">
              <a:avLst/>
            </a:prstGeom>
            <a:gradFill rotWithShape="1">
              <a:gsLst>
                <a:gs pos="0">
                  <a:srgbClr val="663366">
                    <a:shade val="40000"/>
                    <a:alpha val="100000"/>
                    <a:satMod val="150000"/>
                    <a:lumMod val="100000"/>
                  </a:srgbClr>
                </a:gs>
                <a:gs pos="100000">
                  <a:srgbClr val="663366">
                    <a:tint val="70000"/>
                    <a:shade val="100000"/>
                    <a:alpha val="100000"/>
                    <a:satMod val="200000"/>
                    <a:lumMod val="100000"/>
                  </a:srgbClr>
                </a:gs>
              </a:gsLst>
              <a:lin ang="5400000" scaled="1"/>
            </a:gra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Rockwell"/>
                <a:ea typeface="+mn-ea"/>
                <a:cs typeface="+mn-cs"/>
              </a:endParaRPr>
            </a:p>
          </p:txBody>
        </p:sp>
        <p:sp>
          <p:nvSpPr>
            <p:cNvPr id="229" name="Ellipse 228"/>
            <p:cNvSpPr/>
            <p:nvPr/>
          </p:nvSpPr>
          <p:spPr>
            <a:xfrm flipV="1">
              <a:off x="1559476" y="3523538"/>
              <a:ext cx="144016" cy="157696"/>
            </a:xfrm>
            <a:prstGeom prst="ellipse">
              <a:avLst/>
            </a:prstGeom>
            <a:gradFill rotWithShape="1">
              <a:gsLst>
                <a:gs pos="0">
                  <a:srgbClr val="663366">
                    <a:shade val="40000"/>
                    <a:alpha val="100000"/>
                    <a:satMod val="150000"/>
                    <a:lumMod val="100000"/>
                  </a:srgbClr>
                </a:gs>
                <a:gs pos="100000">
                  <a:srgbClr val="663366">
                    <a:tint val="70000"/>
                    <a:shade val="100000"/>
                    <a:alpha val="100000"/>
                    <a:satMod val="200000"/>
                    <a:lumMod val="100000"/>
                  </a:srgbClr>
                </a:gs>
              </a:gsLst>
              <a:lin ang="5400000" scaled="1"/>
            </a:gra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Rockwell"/>
                <a:ea typeface="+mn-ea"/>
                <a:cs typeface="+mn-cs"/>
              </a:endParaRPr>
            </a:p>
          </p:txBody>
        </p:sp>
        <p:pic>
          <p:nvPicPr>
            <p:cNvPr id="230" name="Picture 3" descr="C:\Users\user\Documents\My Dropbox\07- Lycée\STI2D\cibl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329398" y="2675853"/>
              <a:ext cx="357978" cy="393107"/>
            </a:xfrm>
            <a:prstGeom prst="rect">
              <a:avLst/>
            </a:prstGeom>
            <a:noFill/>
            <a:extLst>
              <a:ext uri="{909E8E84-426E-40DD-AFC4-6F175D3DCCD1}">
                <a14:hiddenFill xmlns:a14="http://schemas.microsoft.com/office/drawing/2010/main">
                  <a:solidFill>
                    <a:srgbClr val="FFFFFF"/>
                  </a:solidFill>
                </a14:hiddenFill>
              </a:ext>
            </a:extLst>
          </p:spPr>
        </p:pic>
        <p:sp>
          <p:nvSpPr>
            <p:cNvPr id="231" name="Ellipse 230"/>
            <p:cNvSpPr/>
            <p:nvPr/>
          </p:nvSpPr>
          <p:spPr>
            <a:xfrm>
              <a:off x="2029910" y="3387689"/>
              <a:ext cx="144016" cy="157696"/>
            </a:xfrm>
            <a:prstGeom prst="ellipse">
              <a:avLst/>
            </a:prstGeom>
            <a:gradFill rotWithShape="1">
              <a:gsLst>
                <a:gs pos="0">
                  <a:srgbClr val="663366">
                    <a:shade val="40000"/>
                    <a:alpha val="100000"/>
                    <a:satMod val="150000"/>
                    <a:lumMod val="100000"/>
                  </a:srgbClr>
                </a:gs>
                <a:gs pos="100000">
                  <a:srgbClr val="663366">
                    <a:tint val="70000"/>
                    <a:shade val="100000"/>
                    <a:alpha val="100000"/>
                    <a:satMod val="200000"/>
                    <a:lumMod val="100000"/>
                  </a:srgbClr>
                </a:gs>
              </a:gsLst>
              <a:lin ang="5400000" scaled="1"/>
            </a:gradFill>
            <a:ln w="12700" cap="flat" cmpd="sng" algn="ctr">
              <a:solidFill>
                <a:srgbClr val="663366">
                  <a:shade val="95000"/>
                  <a:satMod val="10500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Rockwell"/>
                <a:ea typeface="+mn-ea"/>
                <a:cs typeface="+mn-cs"/>
              </a:endParaRPr>
            </a:p>
          </p:txBody>
        </p:sp>
        <p:sp>
          <p:nvSpPr>
            <p:cNvPr id="232" name="ZoneTexte 231"/>
            <p:cNvSpPr txBox="1"/>
            <p:nvPr/>
          </p:nvSpPr>
          <p:spPr>
            <a:xfrm>
              <a:off x="2022516" y="4205257"/>
              <a:ext cx="696501" cy="2790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Rockwell"/>
                </a:rPr>
                <a:t>3.R.T.</a:t>
              </a:r>
            </a:p>
          </p:txBody>
        </p:sp>
        <p:sp>
          <p:nvSpPr>
            <p:cNvPr id="233" name="ZoneTexte 232"/>
            <p:cNvSpPr txBox="1"/>
            <p:nvPr/>
          </p:nvSpPr>
          <p:spPr>
            <a:xfrm>
              <a:off x="2462623" y="3819890"/>
              <a:ext cx="781943" cy="2790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Rockwell"/>
                </a:rPr>
                <a:t>  2.C.I.</a:t>
              </a:r>
            </a:p>
          </p:txBody>
        </p:sp>
        <p:cxnSp>
          <p:nvCxnSpPr>
            <p:cNvPr id="234" name="Connecteur droit avec flèche 233"/>
            <p:cNvCxnSpPr/>
            <p:nvPr/>
          </p:nvCxnSpPr>
          <p:spPr>
            <a:xfrm flipH="1" flipV="1">
              <a:off x="1256712" y="3583483"/>
              <a:ext cx="712138" cy="7765"/>
            </a:xfrm>
            <a:prstGeom prst="straightConnector1">
              <a:avLst/>
            </a:prstGeom>
            <a:noFill/>
            <a:ln w="19050" cap="flat" cmpd="sng" algn="ctr">
              <a:solidFill>
                <a:sysClr val="windowText" lastClr="000000"/>
              </a:solidFill>
              <a:prstDash val="solid"/>
              <a:tailEnd type="triangle" w="lg" len="lg"/>
            </a:ln>
            <a:effectLst>
              <a:innerShdw blurRad="50800" dist="25400" dir="13500000">
                <a:srgbClr val="FFFFFF">
                  <a:alpha val="75000"/>
                </a:srgbClr>
              </a:innerShdw>
              <a:outerShdw blurRad="63500" dist="25400" dir="5400000" rotWithShape="0">
                <a:srgbClr val="808080">
                  <a:alpha val="75000"/>
                </a:srgbClr>
              </a:outerShdw>
            </a:effectLst>
          </p:spPr>
        </p:cxnSp>
        <p:sp>
          <p:nvSpPr>
            <p:cNvPr id="235" name="ZoneTexte 234"/>
            <p:cNvSpPr txBox="1"/>
            <p:nvPr/>
          </p:nvSpPr>
          <p:spPr>
            <a:xfrm>
              <a:off x="636278" y="3449563"/>
              <a:ext cx="704318" cy="2790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Rockwell"/>
                </a:rPr>
                <a:t>4.F.S.</a:t>
              </a:r>
            </a:p>
          </p:txBody>
        </p:sp>
      </p:grpSp>
      <p:sp>
        <p:nvSpPr>
          <p:cNvPr id="241" name="Rectangle 240"/>
          <p:cNvSpPr/>
          <p:nvPr/>
        </p:nvSpPr>
        <p:spPr>
          <a:xfrm>
            <a:off x="3922512" y="5573236"/>
            <a:ext cx="1289353" cy="584775"/>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white"/>
                </a:solidFill>
                <a:latin typeface="Rockwell"/>
              </a:rPr>
              <a:t>Supports réels</a:t>
            </a:r>
          </a:p>
        </p:txBody>
      </p:sp>
      <p:sp>
        <p:nvSpPr>
          <p:cNvPr id="242" name="Rectangle 241"/>
          <p:cNvSpPr/>
          <p:nvPr/>
        </p:nvSpPr>
        <p:spPr>
          <a:xfrm>
            <a:off x="5302396" y="5490161"/>
            <a:ext cx="1289353" cy="830997"/>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prstClr val="white"/>
                </a:solidFill>
                <a:latin typeface="Rockwell"/>
              </a:rPr>
              <a:t>Supports didactisés,</a:t>
            </a:r>
          </a:p>
          <a:p>
            <a:pPr algn="ctr"/>
            <a:r>
              <a:rPr lang="fr-FR" sz="1600" b="1" dirty="0">
                <a:solidFill>
                  <a:prstClr val="white"/>
                </a:solidFill>
                <a:latin typeface="Rockwell"/>
              </a:rPr>
              <a:t>maquettes</a:t>
            </a:r>
          </a:p>
        </p:txBody>
      </p:sp>
      <p:graphicFrame>
        <p:nvGraphicFramePr>
          <p:cNvPr id="243" name="Diagramme 242"/>
          <p:cNvGraphicFramePr/>
          <p:nvPr>
            <p:extLst>
              <p:ext uri="{D42A27DB-BD31-4B8C-83A1-F6EECF244321}">
                <p14:modId xmlns:p14="http://schemas.microsoft.com/office/powerpoint/2010/main" val="3896349585"/>
              </p:ext>
            </p:extLst>
          </p:nvPr>
        </p:nvGraphicFramePr>
        <p:xfrm>
          <a:off x="5850403" y="2937397"/>
          <a:ext cx="1642032" cy="13022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4" name="Rectangle 243"/>
          <p:cNvSpPr/>
          <p:nvPr/>
        </p:nvSpPr>
        <p:spPr>
          <a:xfrm>
            <a:off x="2607510" y="4558961"/>
            <a:ext cx="801858" cy="338554"/>
          </a:xfrm>
          <a:prstGeom prst="rect">
            <a:avLst/>
          </a:prstGeom>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prstClr val="white"/>
                </a:solidFill>
                <a:latin typeface="Rockwell"/>
              </a:rPr>
              <a:t>E.N.T.</a:t>
            </a:r>
          </a:p>
        </p:txBody>
      </p:sp>
      <p:pic>
        <p:nvPicPr>
          <p:cNvPr id="353" name="Image 352"/>
          <p:cNvPicPr>
            <a:picLocks noChangeAspect="1"/>
          </p:cNvPicPr>
          <p:nvPr/>
        </p:nvPicPr>
        <p:blipFill>
          <a:blip r:embed="rId17"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19098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P spid="193" grpId="0" animBg="1"/>
      <p:bldP spid="194" grpId="0" animBg="1"/>
      <p:bldP spid="196" grpId="0"/>
      <p:bldP spid="197" grpId="0" animBg="1"/>
      <p:bldP spid="198" grpId="0" animBg="1"/>
      <p:bldP spid="199" grpId="0" animBg="1"/>
      <p:bldP spid="200" grpId="0" animBg="1"/>
      <p:bldP spid="201" grpId="0" animBg="1"/>
      <p:bldGraphic spid="202" grpId="0">
        <p:bldAsOne/>
      </p:bldGraphic>
      <p:bldP spid="203" grpId="0"/>
      <p:bldP spid="204" grpId="0" animBg="1"/>
      <p:bldP spid="205" grpId="0" animBg="1"/>
      <p:bldP spid="206" grpId="0" animBg="1"/>
      <p:bldP spid="207" grpId="0" animBg="1"/>
      <p:bldP spid="208" grpId="0" animBg="1"/>
      <p:bldP spid="209" grpId="0" animBg="1"/>
      <p:bldP spid="210" grpId="0"/>
      <p:bldP spid="211" grpId="0" animBg="1"/>
      <p:bldP spid="212" grpId="0"/>
      <p:bldP spid="213" grpId="0"/>
      <p:bldP spid="214" grpId="0" animBg="1"/>
      <p:bldP spid="215" grpId="0" animBg="1"/>
      <p:bldP spid="216" grpId="0" animBg="1"/>
      <p:bldP spid="217" grpId="0"/>
      <p:bldP spid="218" grpId="0"/>
      <p:bldP spid="220" grpId="0" animBg="1"/>
      <p:bldP spid="241" grpId="0"/>
      <p:bldP spid="242" grpId="0"/>
      <p:bldGraphic spid="243" grpId="0">
        <p:bldAsOne/>
      </p:bldGraphic>
      <p:bldP spid="2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ZoneTexte 2"/>
          <p:cNvSpPr txBox="1"/>
          <p:nvPr/>
        </p:nvSpPr>
        <p:spPr>
          <a:xfrm>
            <a:off x="-130323" y="657660"/>
            <a:ext cx="9036496" cy="954107"/>
          </a:xfrm>
          <a:prstGeom prst="rect">
            <a:avLst/>
          </a:prstGeom>
          <a:noFill/>
        </p:spPr>
        <p:txBody>
          <a:bodyPr wrap="square" rtlCol="0">
            <a:spAutoFit/>
          </a:bodyPr>
          <a:lstStyle/>
          <a:p>
            <a:pPr algn="ctr"/>
            <a:r>
              <a:rPr lang="fr-FR" sz="2800" b="1" dirty="0">
                <a:solidFill>
                  <a:srgbClr val="336699"/>
                </a:solidFill>
                <a:effectLst>
                  <a:outerShdw blurRad="38100" dist="38100" dir="2700000" algn="tl">
                    <a:srgbClr val="000000">
                      <a:alpha val="43137"/>
                    </a:srgbClr>
                  </a:outerShdw>
                </a:effectLst>
                <a:latin typeface="Rockwell"/>
              </a:rPr>
              <a:t>Planifier signifie une répartition du temps </a:t>
            </a:r>
          </a:p>
          <a:p>
            <a:pPr algn="ctr"/>
            <a:r>
              <a:rPr lang="fr-FR" sz="2800" b="1" dirty="0">
                <a:solidFill>
                  <a:srgbClr val="336699"/>
                </a:solidFill>
                <a:effectLst>
                  <a:outerShdw blurRad="38100" dist="38100" dir="2700000" algn="tl">
                    <a:srgbClr val="000000">
                      <a:alpha val="43137"/>
                    </a:srgbClr>
                  </a:outerShdw>
                </a:effectLst>
                <a:latin typeface="Rockwell"/>
              </a:rPr>
              <a:t>de formation par centre d’intérêt…</a:t>
            </a: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00" y="1772816"/>
            <a:ext cx="84772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rot="20554023">
            <a:off x="1378397" y="4410264"/>
            <a:ext cx="2448272"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Rockwell"/>
              </a:rPr>
              <a:t>Savoirs S5 à S8</a:t>
            </a:r>
          </a:p>
        </p:txBody>
      </p:sp>
      <p:sp>
        <p:nvSpPr>
          <p:cNvPr id="15" name="ZoneTexte 14"/>
          <p:cNvSpPr txBox="1"/>
          <p:nvPr/>
        </p:nvSpPr>
        <p:spPr>
          <a:xfrm>
            <a:off x="6602479" y="1779110"/>
            <a:ext cx="2554494"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Rockwell"/>
              </a:rPr>
              <a:t>SUPPORTS </a:t>
            </a:r>
          </a:p>
        </p:txBody>
      </p:sp>
      <p:sp>
        <p:nvSpPr>
          <p:cNvPr id="16" name="Rectangle 15"/>
          <p:cNvSpPr/>
          <p:nvPr/>
        </p:nvSpPr>
        <p:spPr>
          <a:xfrm>
            <a:off x="5000047" y="3547952"/>
            <a:ext cx="450304" cy="1008112"/>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Rockwell"/>
              <a:ea typeface="+mn-ea"/>
              <a:cs typeface="+mn-cs"/>
            </a:endParaRPr>
          </a:p>
        </p:txBody>
      </p:sp>
      <p:sp>
        <p:nvSpPr>
          <p:cNvPr id="17" name="ZoneTexte 16"/>
          <p:cNvSpPr txBox="1"/>
          <p:nvPr/>
        </p:nvSpPr>
        <p:spPr>
          <a:xfrm>
            <a:off x="4586254" y="1620162"/>
            <a:ext cx="20162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Rockwell"/>
              </a:rPr>
              <a:t>Ci 1 à Ci…</a:t>
            </a:r>
          </a:p>
        </p:txBody>
      </p:sp>
      <p:sp>
        <p:nvSpPr>
          <p:cNvPr id="18" name="ZoneTexte 17"/>
          <p:cNvSpPr txBox="1"/>
          <p:nvPr/>
        </p:nvSpPr>
        <p:spPr>
          <a:xfrm>
            <a:off x="6708701" y="3560726"/>
            <a:ext cx="2448272" cy="92333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Rockwell"/>
              </a:rPr>
              <a:t>Ventilations d’un nombre d’heures de formation par Ci</a:t>
            </a:r>
          </a:p>
        </p:txBody>
      </p:sp>
      <p:cxnSp>
        <p:nvCxnSpPr>
          <p:cNvPr id="19" name="Connecteur droit avec flèche 18"/>
          <p:cNvCxnSpPr>
            <a:stCxn id="18" idx="1"/>
          </p:cNvCxnSpPr>
          <p:nvPr/>
        </p:nvCxnSpPr>
        <p:spPr>
          <a:xfrm flipH="1">
            <a:off x="5450351" y="4022390"/>
            <a:ext cx="1258350" cy="0"/>
          </a:xfrm>
          <a:prstGeom prst="straightConnector1">
            <a:avLst/>
          </a:prstGeom>
          <a:noFill/>
          <a:ln w="12700" cap="flat" cmpd="sng" algn="ctr">
            <a:solidFill>
              <a:srgbClr val="FF0000"/>
            </a:solidFill>
            <a:prstDash val="solid"/>
            <a:tailEnd type="arrow"/>
          </a:ln>
          <a:effectLst/>
        </p:spPr>
      </p:cxnSp>
      <p:cxnSp>
        <p:nvCxnSpPr>
          <p:cNvPr id="20" name="Connecteur droit avec flèche 19"/>
          <p:cNvCxnSpPr>
            <a:stCxn id="16" idx="2"/>
          </p:cNvCxnSpPr>
          <p:nvPr/>
        </p:nvCxnSpPr>
        <p:spPr>
          <a:xfrm>
            <a:off x="5225199" y="4556064"/>
            <a:ext cx="0" cy="864096"/>
          </a:xfrm>
          <a:prstGeom prst="straightConnector1">
            <a:avLst/>
          </a:prstGeom>
          <a:noFill/>
          <a:ln w="12700" cap="flat" cmpd="sng" algn="ctr">
            <a:solidFill>
              <a:srgbClr val="FF0000"/>
            </a:solidFill>
            <a:prstDash val="solid"/>
            <a:tailEnd type="arrow"/>
          </a:ln>
          <a:effectLst/>
        </p:spPr>
      </p:cxnSp>
      <p:sp>
        <p:nvSpPr>
          <p:cNvPr id="21" name="ZoneTexte 20"/>
          <p:cNvSpPr txBox="1"/>
          <p:nvPr/>
        </p:nvSpPr>
        <p:spPr>
          <a:xfrm>
            <a:off x="6035687" y="5949222"/>
            <a:ext cx="3108313" cy="92333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Rockwell"/>
              </a:rPr>
              <a:t>Répartition sur le cycle dans le respect du volume horaire par année</a:t>
            </a:r>
          </a:p>
        </p:txBody>
      </p:sp>
      <p:pic>
        <p:nvPicPr>
          <p:cNvPr id="22" name="Image 21"/>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55349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12" name="Rectangle 11"/>
          <p:cNvSpPr/>
          <p:nvPr/>
        </p:nvSpPr>
        <p:spPr>
          <a:xfrm>
            <a:off x="1691680" y="2708920"/>
            <a:ext cx="5610638" cy="584775"/>
          </a:xfrm>
          <a:prstGeom prst="rect">
            <a:avLst/>
          </a:prstGeom>
        </p:spPr>
        <p:txBody>
          <a:bodyPr wrap="none">
            <a:spAutoFit/>
          </a:bodyPr>
          <a:lstStyle/>
          <a:p>
            <a:r>
              <a:rPr lang="fr-FR" sz="3200" b="1" dirty="0">
                <a:solidFill>
                  <a:schemeClr val="tx2">
                    <a:lumMod val="75000"/>
                  </a:schemeClr>
                </a:solidFill>
                <a:latin typeface="Calibri" charset="0"/>
                <a:cs typeface="Calibri" charset="0"/>
              </a:rPr>
              <a:t>Outils de suivi des compétences</a:t>
            </a:r>
          </a:p>
        </p:txBody>
      </p:sp>
      <p:pic>
        <p:nvPicPr>
          <p:cNvPr id="13" name="Image 12"/>
          <p:cNvPicPr>
            <a:picLocks noChangeAspect="1"/>
          </p:cNvPicPr>
          <p:nvPr/>
        </p:nvPicPr>
        <p:blipFill>
          <a:blip r:embed="rId2" cstate="print"/>
          <a:stretch>
            <a:fillRect/>
          </a:stretch>
        </p:blipFill>
        <p:spPr>
          <a:xfrm>
            <a:off x="323528" y="872216"/>
            <a:ext cx="2190750" cy="1428750"/>
          </a:xfrm>
          <a:prstGeom prst="rect">
            <a:avLst/>
          </a:prstGeom>
        </p:spPr>
      </p:pic>
      <p:pic>
        <p:nvPicPr>
          <p:cNvPr id="14" name="Image 13"/>
          <p:cNvPicPr>
            <a:picLocks noChangeAspect="1"/>
          </p:cNvPicPr>
          <p:nvPr/>
        </p:nvPicPr>
        <p:blipFill>
          <a:blip r:embed="rId3" cstate="print"/>
          <a:stretch>
            <a:fillRect/>
          </a:stretch>
        </p:blipFill>
        <p:spPr>
          <a:xfrm>
            <a:off x="3147889" y="3701649"/>
            <a:ext cx="2436862" cy="2436862"/>
          </a:xfrm>
          <a:prstGeom prst="rect">
            <a:avLst/>
          </a:prstGeom>
        </p:spPr>
      </p:pic>
      <p:pic>
        <p:nvPicPr>
          <p:cNvPr id="15" name="Image 14"/>
          <p:cNvPicPr>
            <a:picLocks noChangeAspect="1"/>
          </p:cNvPicPr>
          <p:nvPr/>
        </p:nvPicPr>
        <p:blipFill>
          <a:blip r:embed="rId4" cstate="print"/>
          <a:stretch>
            <a:fillRect/>
          </a:stretch>
        </p:blipFill>
        <p:spPr>
          <a:xfrm>
            <a:off x="6265134" y="862367"/>
            <a:ext cx="2074367" cy="1489375"/>
          </a:xfrm>
          <a:prstGeom prst="rect">
            <a:avLst/>
          </a:prstGeom>
        </p:spPr>
      </p:pic>
      <p:pic>
        <p:nvPicPr>
          <p:cNvPr id="16" name="Image 15"/>
          <p:cNvPicPr>
            <a:picLocks noChangeAspect="1"/>
          </p:cNvPicPr>
          <p:nvPr/>
        </p:nvPicPr>
        <p:blipFill>
          <a:blip r:embed="rId5"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96804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915988" y="2874963"/>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Le contexte national :</a:t>
            </a: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des réformes avant tout pédagogiques</a:t>
            </a:r>
          </a:p>
        </p:txBody>
      </p:sp>
      <p:pic>
        <p:nvPicPr>
          <p:cNvPr id="4" name="Image 3" descr="Capture d’écran 2017-01-14 à 21.39.0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52275" y="1321010"/>
            <a:ext cx="1456074" cy="1437407"/>
          </a:xfrm>
          <a:prstGeom prst="rect">
            <a:avLst/>
          </a:prstGeom>
        </p:spPr>
      </p:pic>
      <p:pic>
        <p:nvPicPr>
          <p:cNvPr id="7" name="Image 6"/>
          <p:cNvPicPr>
            <a:picLocks noChangeAspect="1"/>
          </p:cNvPicPr>
          <p:nvPr/>
        </p:nvPicPr>
        <p:blipFill>
          <a:blip r:embed="rId3" cstate="print"/>
          <a:stretch>
            <a:fillRect/>
          </a:stretch>
        </p:blipFill>
        <p:spPr>
          <a:xfrm>
            <a:off x="216248" y="4063952"/>
            <a:ext cx="2411760" cy="1597791"/>
          </a:xfrm>
          <a:prstGeom prst="rect">
            <a:avLst/>
          </a:prstGeom>
        </p:spPr>
      </p:pic>
      <p:pic>
        <p:nvPicPr>
          <p:cNvPr id="8" name="Image 7"/>
          <p:cNvPicPr>
            <a:picLocks noChangeAspect="1"/>
          </p:cNvPicPr>
          <p:nvPr/>
        </p:nvPicPr>
        <p:blipFill>
          <a:blip r:embed="rId4" cstate="print"/>
          <a:stretch>
            <a:fillRect/>
          </a:stretch>
        </p:blipFill>
        <p:spPr>
          <a:xfrm>
            <a:off x="216248" y="1274763"/>
            <a:ext cx="2847975" cy="1600200"/>
          </a:xfrm>
          <a:prstGeom prst="rect">
            <a:avLst/>
          </a:prstGeom>
        </p:spPr>
      </p:pic>
      <p:pic>
        <p:nvPicPr>
          <p:cNvPr id="9" name="Image 8"/>
          <p:cNvPicPr>
            <a:picLocks noChangeAspect="1"/>
          </p:cNvPicPr>
          <p:nvPr/>
        </p:nvPicPr>
        <p:blipFill>
          <a:blip r:embed="rId5" cstate="print"/>
          <a:stretch>
            <a:fillRect/>
          </a:stretch>
        </p:blipFill>
        <p:spPr>
          <a:xfrm>
            <a:off x="3282586" y="5085184"/>
            <a:ext cx="2167465" cy="1625599"/>
          </a:xfrm>
          <a:prstGeom prst="rect">
            <a:avLst/>
          </a:prstGeom>
        </p:spPr>
      </p:pic>
      <p:pic>
        <p:nvPicPr>
          <p:cNvPr id="10" name="Image 9"/>
          <p:cNvPicPr>
            <a:picLocks noChangeAspect="1"/>
          </p:cNvPicPr>
          <p:nvPr/>
        </p:nvPicPr>
        <p:blipFill>
          <a:blip r:embed="rId6" cstate="print"/>
          <a:stretch>
            <a:fillRect/>
          </a:stretch>
        </p:blipFill>
        <p:spPr>
          <a:xfrm>
            <a:off x="5940152" y="4123396"/>
            <a:ext cx="2292305" cy="1554682"/>
          </a:xfrm>
          <a:prstGeom prst="rect">
            <a:avLst/>
          </a:prstGeom>
        </p:spPr>
      </p:pic>
      <p:pic>
        <p:nvPicPr>
          <p:cNvPr id="11" name="Image 10"/>
          <p:cNvPicPr>
            <a:picLocks noChangeAspect="1"/>
          </p:cNvPicPr>
          <p:nvPr/>
        </p:nvPicPr>
        <p:blipFill>
          <a:blip r:embed="rId7" cstate="print"/>
          <a:stretch>
            <a:fillRect/>
          </a:stretch>
        </p:blipFill>
        <p:spPr>
          <a:xfrm>
            <a:off x="3435920" y="799181"/>
            <a:ext cx="1860798" cy="1240532"/>
          </a:xfrm>
          <a:prstGeom prst="rect">
            <a:avLst/>
          </a:prstGeom>
        </p:spPr>
      </p:pic>
      <p:pic>
        <p:nvPicPr>
          <p:cNvPr id="12" name="Image 11"/>
          <p:cNvPicPr>
            <a:picLocks noChangeAspect="1"/>
          </p:cNvPicPr>
          <p:nvPr/>
        </p:nvPicPr>
        <p:blipFill>
          <a:blip r:embed="rId8"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133422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5" name="Titre 1"/>
          <p:cNvSpPr txBox="1">
            <a:spLocks/>
          </p:cNvSpPr>
          <p:nvPr/>
        </p:nvSpPr>
        <p:spPr>
          <a:xfrm>
            <a:off x="1169120" y="1052736"/>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1">
                    <a:lumMod val="75000"/>
                  </a:schemeClr>
                </a:solidFill>
                <a:effectLst/>
                <a:uLnTx/>
                <a:uFillTx/>
                <a:latin typeface="Rockwell"/>
                <a:ea typeface="+mj-ea"/>
                <a:cs typeface="+mj-cs"/>
              </a:rPr>
              <a:t>Objectifs</a:t>
            </a:r>
          </a:p>
        </p:txBody>
      </p:sp>
      <p:sp>
        <p:nvSpPr>
          <p:cNvPr id="6" name="Espace réservé du contenu 2"/>
          <p:cNvSpPr txBox="1">
            <a:spLocks/>
          </p:cNvSpPr>
          <p:nvPr/>
        </p:nvSpPr>
        <p:spPr>
          <a:xfrm>
            <a:off x="1161356" y="1458107"/>
            <a:ext cx="7556313" cy="386043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endParaRPr kumimoji="0" lang="fr-FR" sz="2000" b="0" i="0" u="none" strike="noStrike" kern="1200" cap="none" spc="0" normalizeH="0" baseline="0" noProof="0">
              <a:ln>
                <a:noFill/>
              </a:ln>
              <a:solidFill>
                <a:sysClr val="windowText" lastClr="000000">
                  <a:lumMod val="65000"/>
                  <a:lumOff val="35000"/>
                </a:sys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a:ln>
                  <a:noFill/>
                </a:ln>
                <a:solidFill>
                  <a:sysClr val="windowText" lastClr="000000">
                    <a:lumMod val="65000"/>
                    <a:lumOff val="35000"/>
                  </a:sysClr>
                </a:solidFill>
                <a:effectLst/>
                <a:uLnTx/>
                <a:uFillTx/>
                <a:latin typeface="Rockwell"/>
                <a:ea typeface="+mn-ea"/>
                <a:cs typeface="+mn-cs"/>
              </a:rPr>
              <a:t>Suivre l’évolution de l’acquisition de toutes les compétences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a:ln>
                  <a:noFill/>
                </a:ln>
                <a:solidFill>
                  <a:sysClr val="windowText" lastClr="000000">
                    <a:lumMod val="65000"/>
                    <a:lumOff val="35000"/>
                  </a:sysClr>
                </a:solidFill>
                <a:effectLst/>
                <a:uLnTx/>
                <a:uFillTx/>
                <a:latin typeface="Rockwell"/>
                <a:ea typeface="+mn-ea"/>
                <a:cs typeface="+mn-cs"/>
              </a:rPr>
              <a:t>Définir des situations d’évaluations avec des indicateurs détaillés</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a:ln>
                  <a:noFill/>
                </a:ln>
                <a:solidFill>
                  <a:sysClr val="windowText" lastClr="000000">
                    <a:lumMod val="65000"/>
                    <a:lumOff val="35000"/>
                  </a:sysClr>
                </a:solidFill>
                <a:effectLst/>
                <a:uLnTx/>
                <a:uFillTx/>
                <a:latin typeface="Rockwell"/>
                <a:ea typeface="+mn-ea"/>
                <a:cs typeface="+mn-cs"/>
              </a:rPr>
              <a:t>Faire des bilans intermédiaires individuels et par groupe classe</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a:ln>
                  <a:noFill/>
                </a:ln>
                <a:solidFill>
                  <a:sysClr val="windowText" lastClr="000000">
                    <a:lumMod val="65000"/>
                    <a:lumOff val="35000"/>
                  </a:sysClr>
                </a:solidFill>
                <a:effectLst/>
                <a:uLnTx/>
                <a:uFillTx/>
                <a:latin typeface="Rockwell"/>
                <a:ea typeface="+mn-ea"/>
                <a:cs typeface="+mn-cs"/>
              </a:rPr>
              <a:t>Déterminer un état d’acquisition de chaque compétence</a:t>
            </a:r>
            <a:endPar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p:txBody>
      </p:sp>
      <p:pic>
        <p:nvPicPr>
          <p:cNvPr id="7" name="Image 6"/>
          <p:cNvPicPr>
            <a:picLocks noChangeAspect="1"/>
          </p:cNvPicPr>
          <p:nvPr/>
        </p:nvPicPr>
        <p:blipFill>
          <a:blip r:embed="rId2"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37679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98539" y="90872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1">
                    <a:lumMod val="75000"/>
                  </a:schemeClr>
                </a:solidFill>
                <a:effectLst/>
                <a:uLnTx/>
                <a:uFillTx/>
                <a:latin typeface="Rockwell"/>
                <a:ea typeface="+mj-ea"/>
                <a:cs typeface="+mj-cs"/>
              </a:rPr>
              <a:t>Les outils:</a:t>
            </a:r>
          </a:p>
        </p:txBody>
      </p:sp>
      <p:sp>
        <p:nvSpPr>
          <p:cNvPr id="4" name="Titre 4"/>
          <p:cNvSpPr txBox="1">
            <a:spLocks/>
          </p:cNvSpPr>
          <p:nvPr/>
        </p:nvSpPr>
        <p:spPr bwMode="auto">
          <a:xfrm>
            <a:off x="1365494" y="1446913"/>
            <a:ext cx="328974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fr-FR" sz="2800" b="1" i="1" dirty="0">
                <a:solidFill>
                  <a:schemeClr val="accent1">
                    <a:lumMod val="75000"/>
                  </a:schemeClr>
                </a:solidFill>
              </a:rPr>
              <a:t>Fichier Excel</a:t>
            </a: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7092"/>
          <a:stretch/>
        </p:blipFill>
        <p:spPr bwMode="auto">
          <a:xfrm>
            <a:off x="1187624" y="2348880"/>
            <a:ext cx="6551102" cy="410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415237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98539" y="90872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1">
                    <a:lumMod val="75000"/>
                  </a:schemeClr>
                </a:solidFill>
                <a:effectLst/>
                <a:uLnTx/>
                <a:uFillTx/>
                <a:latin typeface="Rockwell"/>
                <a:ea typeface="+mj-ea"/>
                <a:cs typeface="+mj-cs"/>
              </a:rPr>
              <a:t>Les outils:</a:t>
            </a:r>
          </a:p>
        </p:txBody>
      </p:sp>
      <p:sp>
        <p:nvSpPr>
          <p:cNvPr id="4" name="Titre 4"/>
          <p:cNvSpPr txBox="1">
            <a:spLocks/>
          </p:cNvSpPr>
          <p:nvPr/>
        </p:nvSpPr>
        <p:spPr bwMode="auto">
          <a:xfrm>
            <a:off x="1688149" y="1176996"/>
            <a:ext cx="328974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fr-FR" sz="2800" b="1" i="1" dirty="0">
                <a:solidFill>
                  <a:schemeClr val="accent1">
                    <a:lumMod val="75000"/>
                  </a:schemeClr>
                </a:solidFill>
              </a:rPr>
              <a:t>SACOCHE</a:t>
            </a:r>
          </a:p>
        </p:txBody>
      </p:sp>
      <p:sp>
        <p:nvSpPr>
          <p:cNvPr id="6" name="Espace réservé du contenu 1"/>
          <p:cNvSpPr txBox="1">
            <a:spLocks/>
          </p:cNvSpPr>
          <p:nvPr/>
        </p:nvSpPr>
        <p:spPr>
          <a:xfrm>
            <a:off x="4366320" y="2608963"/>
            <a:ext cx="4536504" cy="3916381"/>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20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altLang="fr-FR" sz="1800" b="0" i="0" u="none" strike="noStrike" kern="1200" cap="none" spc="0" normalizeH="0" baseline="0" noProof="0" dirty="0">
                <a:ln>
                  <a:noFill/>
                </a:ln>
                <a:solidFill>
                  <a:sysClr val="windowText" lastClr="000000"/>
                </a:solidFill>
                <a:effectLst/>
                <a:uLnTx/>
                <a:uFillTx/>
                <a:latin typeface="Rockwell"/>
                <a:ea typeface="+mn-ea"/>
                <a:cs typeface="+mn-cs"/>
              </a:rPr>
              <a:t>Conçu par un professeur de mathématiques dans un collège en Gironde en 2009</a:t>
            </a:r>
          </a:p>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r>
              <a:rPr kumimoji="0" lang="fr-FR" altLang="fr-FR" sz="1600" b="0" i="1" u="none" strike="noStrike" kern="1200" cap="none" spc="0" normalizeH="0" baseline="0" noProof="0" dirty="0">
                <a:ln>
                  <a:noFill/>
                </a:ln>
                <a:solidFill>
                  <a:sysClr val="windowText" lastClr="000000"/>
                </a:solidFill>
                <a:effectLst/>
                <a:uLnTx/>
                <a:uFillTx/>
                <a:latin typeface="Rockwell"/>
                <a:ea typeface="+mn-ea"/>
                <a:cs typeface="+mn-cs"/>
              </a:rPr>
              <a:t>Avec comme unique objectif initial d'avoir un outil permettant un suivi détaillé des acquisitions de chaque élève, accessible par chaque enseignant / élèves / parents concernés</a:t>
            </a:r>
            <a:endParaRPr kumimoji="0" lang="fr-FR" altLang="fr-FR" sz="1800" b="0" i="0" u="none" strike="noStrike" kern="1200" cap="none" spc="0" normalizeH="0" baseline="0" noProof="0" dirty="0">
              <a:ln>
                <a:noFill/>
              </a:ln>
              <a:solidFill>
                <a:sysClr val="windowText" lastClr="000000"/>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altLang="fr-FR" sz="1800" b="0" i="0" u="none" strike="noStrike" kern="1200" cap="none" spc="0" normalizeH="0" baseline="0" noProof="0" dirty="0">
                <a:ln>
                  <a:noFill/>
                </a:ln>
                <a:solidFill>
                  <a:sysClr val="windowText" lastClr="000000"/>
                </a:solidFill>
                <a:effectLst/>
                <a:uLnTx/>
                <a:uFillTx/>
                <a:latin typeface="Rockwell"/>
                <a:ea typeface="+mn-ea"/>
                <a:cs typeface="+mn-cs"/>
              </a:rPr>
              <a:t>Diffusé gratuitement</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altLang="fr-FR" sz="1800" b="0" i="0" u="none" strike="noStrike" kern="1200" cap="none" spc="0" normalizeH="0" baseline="0" noProof="0" dirty="0">
                <a:ln>
                  <a:noFill/>
                </a:ln>
                <a:solidFill>
                  <a:sysClr val="windowText" lastClr="000000"/>
                </a:solidFill>
                <a:effectLst/>
                <a:uLnTx/>
                <a:uFillTx/>
                <a:latin typeface="Rockwell"/>
                <a:ea typeface="+mn-ea"/>
                <a:cs typeface="+mn-cs"/>
              </a:rPr>
              <a:t>Utilisable en ligne, ou téléchargeable et installable sur réseau</a:t>
            </a:r>
            <a:endParaRPr kumimoji="0" lang="fr-FR" sz="18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endParaRPr kumimoji="0" lang="fr-FR" sz="18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endParaRPr kumimoji="0" lang="fr-FR" sz="18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endParaRPr>
          </a:p>
        </p:txBody>
      </p:sp>
      <p:pic>
        <p:nvPicPr>
          <p:cNvPr id="7" name="Image 6"/>
          <p:cNvPicPr>
            <a:picLocks noChangeAspect="1"/>
          </p:cNvPicPr>
          <p:nvPr/>
        </p:nvPicPr>
        <p:blipFill>
          <a:blip r:embed="rId2" cstate="print"/>
          <a:stretch>
            <a:fillRect/>
          </a:stretch>
        </p:blipFill>
        <p:spPr>
          <a:xfrm>
            <a:off x="5767503" y="1146133"/>
            <a:ext cx="2950720" cy="981541"/>
          </a:xfrm>
          <a:prstGeom prst="rect">
            <a:avLst/>
          </a:prstGeom>
        </p:spPr>
      </p:pic>
      <p:pic>
        <p:nvPicPr>
          <p:cNvPr id="73" name="Image 72"/>
          <p:cNvPicPr>
            <a:picLocks noChangeAspect="1"/>
          </p:cNvPicPr>
          <p:nvPr/>
        </p:nvPicPr>
        <p:blipFill>
          <a:blip r:embed="rId3" cstate="print"/>
          <a:stretch>
            <a:fillRect/>
          </a:stretch>
        </p:blipFill>
        <p:spPr>
          <a:xfrm>
            <a:off x="683568" y="2157390"/>
            <a:ext cx="3308889" cy="4581128"/>
          </a:xfrm>
          <a:prstGeom prst="rect">
            <a:avLst/>
          </a:prstGeom>
        </p:spPr>
      </p:pic>
      <p:pic>
        <p:nvPicPr>
          <p:cNvPr id="74" name="Image 73"/>
          <p:cNvPicPr>
            <a:picLocks noChangeAspect="1"/>
          </p:cNvPicPr>
          <p:nvPr/>
        </p:nvPicPr>
        <p:blipFill>
          <a:blip r:embed="rId4"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134040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98539" y="90872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1">
                    <a:lumMod val="75000"/>
                  </a:schemeClr>
                </a:solidFill>
                <a:effectLst/>
                <a:uLnTx/>
                <a:uFillTx/>
                <a:latin typeface="Rockwell"/>
                <a:ea typeface="+mj-ea"/>
                <a:cs typeface="+mj-cs"/>
              </a:rPr>
              <a:t>Les outils:</a:t>
            </a:r>
          </a:p>
        </p:txBody>
      </p:sp>
      <p:sp>
        <p:nvSpPr>
          <p:cNvPr id="8" name="Titre 4"/>
          <p:cNvSpPr txBox="1">
            <a:spLocks/>
          </p:cNvSpPr>
          <p:nvPr/>
        </p:nvSpPr>
        <p:spPr bwMode="auto">
          <a:xfrm>
            <a:off x="1259632" y="1477249"/>
            <a:ext cx="3255264"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fr-FR" sz="2800" b="1" i="1" dirty="0" err="1">
                <a:solidFill>
                  <a:schemeClr val="accent1">
                    <a:lumMod val="75000"/>
                  </a:schemeClr>
                </a:solidFill>
              </a:rPr>
              <a:t>Pronote</a:t>
            </a:r>
            <a:endParaRPr lang="fr-FR" sz="2800" b="1" i="1" dirty="0">
              <a:solidFill>
                <a:schemeClr val="accent1">
                  <a:lumMod val="75000"/>
                </a:schemeClr>
              </a:solidFill>
            </a:endParaRPr>
          </a:p>
        </p:txBody>
      </p:sp>
      <p:sp>
        <p:nvSpPr>
          <p:cNvPr id="9" name="Espace réservé du contenu 1"/>
          <p:cNvSpPr txBox="1">
            <a:spLocks/>
          </p:cNvSpPr>
          <p:nvPr/>
        </p:nvSpPr>
        <p:spPr>
          <a:xfrm>
            <a:off x="4067944" y="2378977"/>
            <a:ext cx="4824536" cy="414415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20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2000" kern="1200" baseline="0">
                <a:solidFill>
                  <a:schemeClr val="tx1">
                    <a:lumMod val="65000"/>
                    <a:lumOff val="35000"/>
                  </a:schemeClr>
                </a:solidFill>
                <a:latin typeface="+mn-lt"/>
                <a:ea typeface="+mn-ea"/>
                <a:cs typeface="+mn-cs"/>
              </a:defRPr>
            </a:lvl9pPr>
          </a:lstStyle>
          <a:p>
            <a:pPr marL="228600" marR="0" lvl="0" indent="-228600" algn="just"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Outils de suivi des notes intégrant le suivi de l’acquisition de compétences après avoir renseigné (comme Sacoche) :</a:t>
            </a:r>
          </a:p>
          <a:p>
            <a:pPr marL="228600" marR="0" lvl="0" indent="-228600" algn="just"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endParaRPr kumimoji="0" lang="fr-FR" sz="1800" b="0" i="0" u="none" strike="noStrike" kern="1200" cap="none" spc="0" normalizeH="0" baseline="0" noProof="0" dirty="0">
              <a:ln>
                <a:noFill/>
              </a:ln>
              <a:solidFill>
                <a:sysClr val="windowText" lastClr="000000"/>
              </a:solidFill>
              <a:effectLst/>
              <a:uLnTx/>
              <a:uFillTx/>
              <a:latin typeface="Rockwell"/>
              <a:ea typeface="+mn-ea"/>
              <a:cs typeface="+mn-cs"/>
            </a:endParaRPr>
          </a:p>
          <a:p>
            <a:pPr marL="228600" marR="0" lvl="1" indent="0" algn="l" defTabSz="914400" rtl="0" eaLnBrk="1" fontAlgn="auto" latinLnBrk="0" hangingPunct="1">
              <a:lnSpc>
                <a:spcPct val="100000"/>
              </a:lnSpc>
              <a:spcBef>
                <a:spcPts val="600"/>
              </a:spcBef>
              <a:spcAft>
                <a:spcPts val="0"/>
              </a:spcAft>
              <a:buClr>
                <a:srgbClr val="FF0000"/>
              </a:buClr>
              <a:buSzPct val="75000"/>
              <a:buFont typeface="Wingdings" pitchFamily="2" charset="2"/>
              <a:buNone/>
              <a:tabLst/>
              <a:defRPr/>
            </a:pP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	</a:t>
            </a: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sym typeface="Wingdings"/>
              </a:rPr>
              <a:t> </a:t>
            </a: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les compétences du référentiel,</a:t>
            </a:r>
          </a:p>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	</a:t>
            </a: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sym typeface="Wingdings"/>
              </a:rPr>
              <a:t>   </a:t>
            </a: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les situations d’évaluation,</a:t>
            </a:r>
          </a:p>
          <a:p>
            <a:pPr marL="228600" marR="0" lvl="0" indent="-228600" algn="l" defTabSz="914400" rtl="0" eaLnBrk="1" fontAlgn="auto" latinLnBrk="0" hangingPunct="1">
              <a:lnSpc>
                <a:spcPct val="100000"/>
              </a:lnSpc>
              <a:spcBef>
                <a:spcPts val="2000"/>
              </a:spcBef>
              <a:spcAft>
                <a:spcPts val="0"/>
              </a:spcAft>
              <a:buClr>
                <a:srgbClr val="074770"/>
              </a:buClr>
              <a:buSzPct val="75000"/>
              <a:buFontTx/>
              <a:buChar char="-"/>
              <a:tabLst/>
              <a:defRPr/>
            </a:pPr>
            <a:endParaRPr kumimoji="0" lang="fr-FR" sz="1800" b="0" i="0" u="none" strike="noStrike" kern="1200" cap="none" spc="0" normalizeH="0" baseline="0" noProof="0" dirty="0">
              <a:ln>
                <a:noFill/>
              </a:ln>
              <a:solidFill>
                <a:sysClr val="windowText" lastClr="000000"/>
              </a:solidFill>
              <a:effectLst/>
              <a:uLnTx/>
              <a:uFillTx/>
              <a:latin typeface="Rockwell"/>
              <a:ea typeface="+mn-ea"/>
              <a:cs typeface="+mn-cs"/>
            </a:endParaRPr>
          </a:p>
          <a:p>
            <a:pPr marL="228600" marR="0" lvl="0" indent="-228600" algn="just"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1200" cap="none" spc="0" normalizeH="0" baseline="0" noProof="0" dirty="0">
                <a:ln>
                  <a:noFill/>
                </a:ln>
                <a:solidFill>
                  <a:sysClr val="windowText" lastClr="000000"/>
                </a:solidFill>
                <a:effectLst/>
                <a:uLnTx/>
                <a:uFillTx/>
                <a:latin typeface="Rockwell"/>
                <a:ea typeface="+mn-ea"/>
                <a:cs typeface="+mn-cs"/>
              </a:rPr>
              <a:t>Service payant</a:t>
            </a:r>
          </a:p>
          <a:p>
            <a:pPr marL="0" marR="0" lvl="0" indent="0" algn="just"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endParaRPr kumimoji="0" lang="fr-FR" sz="1800" b="0" i="0" u="none" strike="noStrike" kern="1200" cap="none" spc="0" normalizeH="0" baseline="0" noProof="0" dirty="0">
              <a:ln>
                <a:noFill/>
              </a:ln>
              <a:solidFill>
                <a:sysClr val="windowText" lastClr="000000"/>
              </a:solidFill>
              <a:effectLst/>
              <a:uLnTx/>
              <a:uFillTx/>
              <a:latin typeface="Rockwell"/>
              <a:ea typeface="+mn-ea"/>
              <a:cs typeface="+mn-cs"/>
            </a:endParaRPr>
          </a:p>
        </p:txBody>
      </p:sp>
      <p:pic>
        <p:nvPicPr>
          <p:cNvPr id="11" name="Image 10"/>
          <p:cNvPicPr>
            <a:picLocks noChangeAspect="1"/>
          </p:cNvPicPr>
          <p:nvPr/>
        </p:nvPicPr>
        <p:blipFill>
          <a:blip r:embed="rId2" cstate="print"/>
          <a:stretch>
            <a:fillRect/>
          </a:stretch>
        </p:blipFill>
        <p:spPr>
          <a:xfrm>
            <a:off x="5993669" y="1368561"/>
            <a:ext cx="2643758" cy="641356"/>
          </a:xfrm>
          <a:prstGeom prst="rect">
            <a:avLst/>
          </a:prstGeom>
        </p:spPr>
      </p:pic>
      <p:pic>
        <p:nvPicPr>
          <p:cNvPr id="13" name="Image 12"/>
          <p:cNvPicPr>
            <a:picLocks noChangeAspect="1"/>
          </p:cNvPicPr>
          <p:nvPr/>
        </p:nvPicPr>
        <p:blipFill>
          <a:blip r:embed="rId3" cstate="print"/>
          <a:stretch>
            <a:fillRect/>
          </a:stretch>
        </p:blipFill>
        <p:spPr>
          <a:xfrm>
            <a:off x="179512" y="2924944"/>
            <a:ext cx="3407912" cy="2190800"/>
          </a:xfrm>
          <a:prstGeom prst="rect">
            <a:avLst/>
          </a:prstGeom>
        </p:spPr>
      </p:pic>
      <p:pic>
        <p:nvPicPr>
          <p:cNvPr id="12" name="Image 11"/>
          <p:cNvPicPr>
            <a:picLocks noChangeAspect="1"/>
          </p:cNvPicPr>
          <p:nvPr/>
        </p:nvPicPr>
        <p:blipFill>
          <a:blip r:embed="rId4" cstate="print"/>
          <a:stretch>
            <a:fillRect/>
          </a:stretch>
        </p:blipFill>
        <p:spPr>
          <a:xfrm>
            <a:off x="503576" y="4742724"/>
            <a:ext cx="3564368" cy="1785333"/>
          </a:xfrm>
          <a:prstGeom prst="rect">
            <a:avLst/>
          </a:prstGeom>
        </p:spPr>
      </p:pic>
      <p:pic>
        <p:nvPicPr>
          <p:cNvPr id="15" name="Image 14"/>
          <p:cNvPicPr>
            <a:picLocks noChangeAspect="1"/>
          </p:cNvPicPr>
          <p:nvPr/>
        </p:nvPicPr>
        <p:blipFill>
          <a:blip r:embed="rId5"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46993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898539" y="90872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1">
                    <a:lumMod val="75000"/>
                  </a:schemeClr>
                </a:solidFill>
                <a:effectLst/>
                <a:uLnTx/>
                <a:uFillTx/>
                <a:latin typeface="Rockwell"/>
                <a:ea typeface="+mj-ea"/>
                <a:cs typeface="+mj-cs"/>
              </a:rPr>
              <a:t>Les outils:</a:t>
            </a:r>
          </a:p>
        </p:txBody>
      </p:sp>
      <p:sp>
        <p:nvSpPr>
          <p:cNvPr id="4" name="Titre 4"/>
          <p:cNvSpPr txBox="1">
            <a:spLocks/>
          </p:cNvSpPr>
          <p:nvPr/>
        </p:nvSpPr>
        <p:spPr bwMode="auto">
          <a:xfrm>
            <a:off x="1365494" y="1446913"/>
            <a:ext cx="328974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fr-FR" sz="2800" b="1" i="1" dirty="0">
                <a:solidFill>
                  <a:schemeClr val="accent1">
                    <a:lumMod val="75000"/>
                  </a:schemeClr>
                </a:solidFill>
              </a:rPr>
              <a:t>CPRO</a:t>
            </a:r>
          </a:p>
        </p:txBody>
      </p:sp>
      <p:sp>
        <p:nvSpPr>
          <p:cNvPr id="6" name="Espace réservé du texte 6"/>
          <p:cNvSpPr txBox="1">
            <a:spLocks/>
          </p:cNvSpPr>
          <p:nvPr/>
        </p:nvSpPr>
        <p:spPr>
          <a:xfrm>
            <a:off x="380556" y="3733801"/>
            <a:ext cx="3255802" cy="204046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a:p>
        </p:txBody>
      </p:sp>
      <p:pic>
        <p:nvPicPr>
          <p:cNvPr id="7" name="Image 6" descr="CANOPE_NOIR_RV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5494" y="2440546"/>
            <a:ext cx="1899024" cy="833017"/>
          </a:xfrm>
          <a:prstGeom prst="rect">
            <a:avLst/>
          </a:prstGeom>
        </p:spPr>
      </p:pic>
      <p:sp>
        <p:nvSpPr>
          <p:cNvPr id="8" name="Rectangle 7"/>
          <p:cNvSpPr/>
          <p:nvPr/>
        </p:nvSpPr>
        <p:spPr>
          <a:xfrm>
            <a:off x="4034997" y="1505005"/>
            <a:ext cx="5040098" cy="4914166"/>
          </a:xfrm>
          <a:prstGeom prst="rect">
            <a:avLst/>
          </a:prstGeom>
        </p:spPr>
        <p:txBody>
          <a:bodyPr wrap="square">
            <a:spAutoFit/>
          </a:bodyPr>
          <a:lstStyle/>
          <a:p>
            <a:pPr marL="0" marR="0" lvl="0" indent="0" defTabSz="914400" eaLnBrk="1" fontAlgn="auto" latinLnBrk="0" hangingPunct="1">
              <a:lnSpc>
                <a:spcPct val="100000"/>
              </a:lnSpc>
              <a:spcBef>
                <a:spcPts val="2000"/>
              </a:spcBef>
              <a:spcAft>
                <a:spcPts val="0"/>
              </a:spcAft>
              <a:buClr>
                <a:srgbClr val="074770"/>
              </a:buClr>
              <a:buSzPct val="75000"/>
              <a:buFontTx/>
              <a:buNone/>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Les éléments suivants de certains référentiels sont pré-enregistrés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les activités professionnelles,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les tâches professionnelles,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l'ensemble des compétences,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les compétences détaillées,</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800" b="0" i="0" u="none" strike="noStrike" kern="0" cap="none" spc="0" normalizeH="0" baseline="0" noProof="0" dirty="0">
                <a:ln>
                  <a:noFill/>
                </a:ln>
                <a:solidFill>
                  <a:prstClr val="black">
                    <a:lumMod val="65000"/>
                    <a:lumOff val="35000"/>
                  </a:prstClr>
                </a:solidFill>
                <a:effectLst/>
                <a:uLnTx/>
                <a:uFillTx/>
                <a:latin typeface="Rockwell"/>
              </a:rPr>
              <a:t>les indicateurs de performance.</a:t>
            </a:r>
          </a:p>
          <a:p>
            <a:pPr marL="0" marR="0" lvl="0" indent="0" defTabSz="914400" eaLnBrk="1" fontAlgn="auto" latinLnBrk="0" hangingPunct="1">
              <a:lnSpc>
                <a:spcPct val="100000"/>
              </a:lnSpc>
              <a:spcBef>
                <a:spcPts val="2000"/>
              </a:spcBef>
              <a:spcAft>
                <a:spcPts val="0"/>
              </a:spcAft>
              <a:buClr>
                <a:srgbClr val="074770"/>
              </a:buClr>
              <a:buSzPct val="75000"/>
              <a:buFontTx/>
              <a:buNone/>
              <a:tabLst/>
              <a:defRPr/>
            </a:pPr>
            <a:r>
              <a:rPr kumimoji="0" lang="fr-FR" sz="1800" b="0" i="0" u="none" strike="noStrike" kern="0" cap="none" spc="0" normalizeH="0" baseline="0" noProof="0" dirty="0">
                <a:ln>
                  <a:noFill/>
                </a:ln>
                <a:solidFill>
                  <a:prstClr val="black"/>
                </a:solidFill>
                <a:effectLst/>
                <a:uLnTx/>
                <a:uFillTx/>
                <a:latin typeface="Rockwell"/>
              </a:rPr>
              <a:t>Service payant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600" b="0" i="0" u="none" strike="noStrike" kern="0" cap="none" spc="0" normalizeH="0" baseline="0" noProof="0" dirty="0">
                <a:ln>
                  <a:noFill/>
                </a:ln>
                <a:solidFill>
                  <a:prstClr val="black"/>
                </a:solidFill>
                <a:effectLst/>
                <a:uLnTx/>
                <a:uFillTx/>
                <a:latin typeface="Rockwell"/>
              </a:rPr>
              <a:t>Abonnement annuel </a:t>
            </a:r>
          </a:p>
          <a:p>
            <a:pPr marL="228600" marR="0" lvl="0" indent="-228600" defTabSz="91440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1600" b="0" i="0" u="none" strike="noStrike" kern="0" cap="none" spc="0" normalizeH="0" baseline="0" noProof="0" dirty="0">
                <a:ln>
                  <a:noFill/>
                </a:ln>
                <a:solidFill>
                  <a:prstClr val="black"/>
                </a:solidFill>
                <a:effectLst/>
                <a:uLnTx/>
                <a:uFillTx/>
                <a:latin typeface="Rockwell"/>
              </a:rPr>
              <a:t>Abonnement diplôme annuel</a:t>
            </a:r>
            <a:endParaRPr kumimoji="0" lang="fr-FR" sz="1600" b="0" i="0" u="none" strike="noStrike" kern="0" cap="none" spc="0" normalizeH="0" baseline="0" noProof="0" dirty="0">
              <a:ln>
                <a:noFill/>
              </a:ln>
              <a:solidFill>
                <a:sysClr val="windowText" lastClr="000000"/>
              </a:solidFill>
              <a:effectLst/>
              <a:uLnTx/>
              <a:uFillTx/>
            </a:endParaRPr>
          </a:p>
        </p:txBody>
      </p:sp>
      <p:sp>
        <p:nvSpPr>
          <p:cNvPr id="9" name="Rectangle 8"/>
          <p:cNvSpPr/>
          <p:nvPr/>
        </p:nvSpPr>
        <p:spPr>
          <a:xfrm>
            <a:off x="476659" y="6234505"/>
            <a:ext cx="2600007" cy="369332"/>
          </a:xfrm>
          <a:prstGeom prst="rect">
            <a:avLst/>
          </a:prstGeom>
        </p:spPr>
        <p:txBody>
          <a:bodyPr wrap="none">
            <a:spAutoFit/>
          </a:bodyPr>
          <a:lstStyle/>
          <a:p>
            <a:r>
              <a:rPr lang="fr-FR" b="1" dirty="0"/>
              <a:t>http://cpro-education.fr/</a:t>
            </a:r>
          </a:p>
        </p:txBody>
      </p:sp>
      <p:pic>
        <p:nvPicPr>
          <p:cNvPr id="10" name="Image 9"/>
          <p:cNvPicPr>
            <a:picLocks noChangeAspect="1"/>
          </p:cNvPicPr>
          <p:nvPr/>
        </p:nvPicPr>
        <p:blipFill>
          <a:blip r:embed="rId3" cstate="print"/>
          <a:stretch>
            <a:fillRect/>
          </a:stretch>
        </p:blipFill>
        <p:spPr>
          <a:xfrm>
            <a:off x="366740" y="3555302"/>
            <a:ext cx="3557188" cy="1889441"/>
          </a:xfrm>
          <a:prstGeom prst="rect">
            <a:avLst/>
          </a:prstGeom>
        </p:spPr>
      </p:pic>
      <p:pic>
        <p:nvPicPr>
          <p:cNvPr id="11" name="Image 10"/>
          <p:cNvPicPr>
            <a:picLocks noChangeAspect="1"/>
          </p:cNvPicPr>
          <p:nvPr/>
        </p:nvPicPr>
        <p:blipFill>
          <a:blip r:embed="rId4"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13795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6192688"/>
          </a:xfrm>
        </p:spPr>
        <p:txBody>
          <a:bodyPr/>
          <a:lstStyle/>
          <a:p>
            <a:r>
              <a:rPr lang="fr-FR" sz="2400" b="1" dirty="0"/>
              <a:t>Principales fonctionnalités de l’outil C Pro STI  pour les filières du génie électrique en Lycée professionnel</a:t>
            </a:r>
          </a:p>
          <a:p>
            <a:endParaRPr lang="fr-FR" sz="1800" dirty="0"/>
          </a:p>
          <a:p>
            <a:r>
              <a:rPr lang="fr-FR" sz="2400" dirty="0"/>
              <a:t>Créer des scénarios pédagogiques. </a:t>
            </a:r>
          </a:p>
          <a:p>
            <a:r>
              <a:rPr lang="fr-FR" sz="2400" dirty="0"/>
              <a:t>Créer des situations de formation issues des scénarios. </a:t>
            </a:r>
          </a:p>
          <a:p>
            <a:r>
              <a:rPr lang="fr-FR" sz="2400" dirty="0"/>
              <a:t>Evaluer le niveau de réussite des apprenants sur les critères d’évaluation des compétences choisies. </a:t>
            </a:r>
          </a:p>
          <a:p>
            <a:r>
              <a:rPr lang="fr-FR" sz="2400" dirty="0"/>
              <a:t>Constituer un portfolio « Activités en entreprise ». </a:t>
            </a:r>
          </a:p>
          <a:p>
            <a:r>
              <a:rPr lang="fr-FR" sz="2400" dirty="0"/>
              <a:t>Suivre à distance l’activité des apprenants en entreprise, élaborer des bilans entreprise et évaluer. </a:t>
            </a:r>
          </a:p>
          <a:p>
            <a:r>
              <a:rPr lang="fr-FR" sz="2400" dirty="0"/>
              <a:t>Élaborer des bilans de compétences et suivre graphiquement les acquisitions des apprenants. </a:t>
            </a:r>
          </a:p>
          <a:p>
            <a:r>
              <a:rPr lang="fr-FR" sz="2400" dirty="0"/>
              <a:t>Générer des attestations de compétences professionnelles acquise </a:t>
            </a:r>
          </a:p>
          <a:p>
            <a:endParaRPr lang="fr-F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4" name="Espace réservé du contenu 2"/>
          <p:cNvSpPr txBox="1">
            <a:spLocks/>
          </p:cNvSpPr>
          <p:nvPr/>
        </p:nvSpPr>
        <p:spPr>
          <a:xfrm>
            <a:off x="356859" y="1770555"/>
            <a:ext cx="5943333" cy="386043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074770"/>
              </a:buClr>
              <a:buSzPct val="75000"/>
              <a:buFont typeface="Wingdings" pitchFamily="2" charset="2"/>
              <a:buNone/>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Le choix de l’outil doit permettre de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positionner l’étudiant ou l’élève dans son parcours de formation, </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rendre compte de ses acquis,</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assurer une traçabilité et une transférabilité,</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assurer la protection des données,</a:t>
            </a:r>
          </a:p>
          <a:p>
            <a:pPr marL="228600" marR="0" lvl="0" indent="-228600" algn="l" defTabSz="914400" rtl="0" eaLnBrk="1" fontAlgn="auto" latinLnBrk="0" hangingPunct="1">
              <a:lnSpc>
                <a:spcPct val="100000"/>
              </a:lnSpc>
              <a:spcBef>
                <a:spcPts val="2000"/>
              </a:spcBef>
              <a:spcAft>
                <a:spcPts val="0"/>
              </a:spcAft>
              <a:buClr>
                <a:srgbClr val="074770"/>
              </a:buClr>
              <a:buSzPct val="75000"/>
              <a:buFont typeface="Wingdings" pitchFamily="2" charset="2"/>
              <a:buChar char="n"/>
              <a:tabLst/>
              <a:defRPr/>
            </a:pPr>
            <a:r>
              <a:rPr kumimoji="0" lang="fr-FR" sz="2000" b="0" i="0" u="none" strike="noStrike" kern="1200" cap="none" spc="0" normalizeH="0" baseline="0" noProof="0" dirty="0">
                <a:ln>
                  <a:noFill/>
                </a:ln>
                <a:solidFill>
                  <a:sysClr val="windowText" lastClr="000000">
                    <a:lumMod val="65000"/>
                    <a:lumOff val="35000"/>
                  </a:sysClr>
                </a:solidFill>
                <a:effectLst/>
                <a:uLnTx/>
                <a:uFillTx/>
                <a:latin typeface="Rockwell"/>
                <a:ea typeface="+mn-ea"/>
                <a:cs typeface="+mn-cs"/>
              </a:rPr>
              <a:t>aider l’enseignant dans le suivi de l’évaluation des compétences. </a:t>
            </a:r>
          </a:p>
        </p:txBody>
      </p:sp>
      <p:sp>
        <p:nvSpPr>
          <p:cNvPr id="5" name="Titre 1"/>
          <p:cNvSpPr txBox="1">
            <a:spLocks/>
          </p:cNvSpPr>
          <p:nvPr/>
        </p:nvSpPr>
        <p:spPr>
          <a:xfrm>
            <a:off x="920119" y="106437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dirty="0">
                <a:solidFill>
                  <a:schemeClr val="accent1">
                    <a:lumMod val="75000"/>
                  </a:schemeClr>
                </a:solidFill>
                <a:latin typeface="Rockwell"/>
              </a:rPr>
              <a:t>Les règles de choix</a:t>
            </a:r>
          </a:p>
        </p:txBody>
      </p:sp>
      <p:pic>
        <p:nvPicPr>
          <p:cNvPr id="6" name="Image 5"/>
          <p:cNvPicPr>
            <a:picLocks noChangeAspect="1"/>
          </p:cNvPicPr>
          <p:nvPr/>
        </p:nvPicPr>
        <p:blipFill>
          <a:blip r:embed="rId2" cstate="print"/>
          <a:stretch>
            <a:fillRect/>
          </a:stretch>
        </p:blipFill>
        <p:spPr>
          <a:xfrm>
            <a:off x="6130304" y="1518243"/>
            <a:ext cx="2987824" cy="2773662"/>
          </a:xfrm>
          <a:prstGeom prst="rect">
            <a:avLst/>
          </a:prstGeom>
        </p:spPr>
      </p:pic>
      <p:sp>
        <p:nvSpPr>
          <p:cNvPr id="7" name="Titre 1"/>
          <p:cNvSpPr txBox="1">
            <a:spLocks/>
          </p:cNvSpPr>
          <p:nvPr/>
        </p:nvSpPr>
        <p:spPr>
          <a:xfrm>
            <a:off x="4526522" y="5351787"/>
            <a:ext cx="4153981" cy="83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schemeClr val="accent1">
                    <a:lumMod val="75000"/>
                  </a:schemeClr>
                </a:solidFill>
                <a:latin typeface="Rockwell"/>
              </a:rPr>
              <a:t>À vous de choisir !</a:t>
            </a:r>
          </a:p>
        </p:txBody>
      </p:sp>
      <p:pic>
        <p:nvPicPr>
          <p:cNvPr id="8" name="Image 7"/>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65860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Rectangle 2"/>
          <p:cNvSpPr/>
          <p:nvPr/>
        </p:nvSpPr>
        <p:spPr>
          <a:xfrm>
            <a:off x="438257" y="3284984"/>
            <a:ext cx="7856126" cy="923330"/>
          </a:xfrm>
          <a:prstGeom prst="rect">
            <a:avLst/>
          </a:prstGeom>
          <a:noFill/>
        </p:spPr>
        <p:txBody>
          <a:bodyPr wrap="none">
            <a:spAutoFit/>
          </a:bodyPr>
          <a:lstStyle/>
          <a:p>
            <a:pPr algn="ctr">
              <a:defRPr/>
            </a:pPr>
            <a:r>
              <a:rPr lang="fr-FR" alt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Merci pour votre attention</a:t>
            </a:r>
            <a:endPar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Image 4"/>
          <p:cNvPicPr>
            <a:picLocks noChangeAspect="1"/>
          </p:cNvPicPr>
          <p:nvPr/>
        </p:nvPicPr>
        <p:blipFill>
          <a:blip r:embed="rId2" cstate="print"/>
          <a:stretch>
            <a:fillRect/>
          </a:stretch>
        </p:blipFill>
        <p:spPr>
          <a:xfrm>
            <a:off x="3635896" y="505190"/>
            <a:ext cx="2508555" cy="2508555"/>
          </a:xfrm>
          <a:prstGeom prst="rect">
            <a:avLst/>
          </a:prstGeom>
        </p:spPr>
      </p:pic>
      <p:pic>
        <p:nvPicPr>
          <p:cNvPr id="6" name="Image 5"/>
          <p:cNvPicPr>
            <a:picLocks noChangeAspect="1"/>
          </p:cNvPicPr>
          <p:nvPr/>
        </p:nvPicPr>
        <p:blipFill>
          <a:blip r:embed="rId3"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53825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7" name="Espace réservé du contenu 6"/>
          <p:cNvSpPr>
            <a:spLocks noGrp="1"/>
          </p:cNvSpPr>
          <p:nvPr>
            <p:ph idx="1"/>
          </p:nvPr>
        </p:nvSpPr>
        <p:spPr>
          <a:xfrm>
            <a:off x="598203" y="1115286"/>
            <a:ext cx="8507288" cy="1036712"/>
          </a:xfrm>
        </p:spPr>
        <p:txBody>
          <a:bodyPr/>
          <a:lstStyle/>
          <a:p>
            <a:pPr marL="0" indent="0">
              <a:buNone/>
            </a:pPr>
            <a:r>
              <a:rPr lang="x-none" dirty="0">
                <a:solidFill>
                  <a:srgbClr val="336699"/>
                </a:solidFill>
                <a:latin typeface="Calibri" charset="0"/>
                <a:ea typeface="Calibri" charset="0"/>
                <a:cs typeface="Calibri" charset="0"/>
              </a:rPr>
              <a:t>La loi de refondation de l’école de la République</a:t>
            </a:r>
            <a:br>
              <a:rPr lang="x-none" sz="2800" dirty="0">
                <a:solidFill>
                  <a:srgbClr val="336699"/>
                </a:solidFill>
                <a:latin typeface="Calibri" charset="0"/>
                <a:ea typeface="Calibri" charset="0"/>
                <a:cs typeface="Calibri" charset="0"/>
              </a:rPr>
            </a:br>
            <a:r>
              <a:rPr lang="x-none" sz="2000" dirty="0">
                <a:solidFill>
                  <a:srgbClr val="336699"/>
                </a:solidFill>
                <a:latin typeface="Calibri" charset="0"/>
                <a:ea typeface="Calibri" charset="0"/>
                <a:cs typeface="Calibri" charset="0"/>
              </a:rPr>
              <a:t>8 juillet 2013</a:t>
            </a:r>
            <a:endParaRPr lang="fr-FR" dirty="0"/>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77" y="2178608"/>
            <a:ext cx="2625712" cy="3722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ZoneTexte 10"/>
          <p:cNvSpPr txBox="1"/>
          <p:nvPr/>
        </p:nvSpPr>
        <p:spPr>
          <a:xfrm>
            <a:off x="3307073" y="2106471"/>
            <a:ext cx="5558879" cy="830997"/>
          </a:xfrm>
          <a:prstGeom prst="rect">
            <a:avLst/>
          </a:prstGeom>
          <a:noFill/>
        </p:spPr>
        <p:txBody>
          <a:bodyPr wrap="square" rtlCol="0">
            <a:spAutoFit/>
          </a:bodyPr>
          <a:lstStyle/>
          <a:p>
            <a:r>
              <a:rPr lang="fr-FR" sz="1200" dirty="0">
                <a:latin typeface="Calibri"/>
                <a:cs typeface="Calibri"/>
              </a:rPr>
              <a:t>Article L. 111-1 :</a:t>
            </a:r>
          </a:p>
          <a:p>
            <a:pPr algn="just"/>
            <a:r>
              <a:rPr lang="fr-FR" dirty="0">
                <a:latin typeface="Calibri"/>
                <a:cs typeface="Calibri"/>
              </a:rPr>
              <a:t>Tous les enfants partagent la capacité d’apprendre et de progresser.</a:t>
            </a:r>
          </a:p>
        </p:txBody>
      </p:sp>
      <p:sp>
        <p:nvSpPr>
          <p:cNvPr id="12" name="ZoneTexte 11"/>
          <p:cNvSpPr txBox="1"/>
          <p:nvPr/>
        </p:nvSpPr>
        <p:spPr>
          <a:xfrm>
            <a:off x="3307073" y="3501008"/>
            <a:ext cx="5798418" cy="2092881"/>
          </a:xfrm>
          <a:prstGeom prst="rect">
            <a:avLst/>
          </a:prstGeom>
          <a:noFill/>
        </p:spPr>
        <p:txBody>
          <a:bodyPr wrap="square" rtlCol="0">
            <a:spAutoFit/>
          </a:bodyPr>
          <a:lstStyle/>
          <a:p>
            <a:r>
              <a:rPr lang="fr-FR" b="1" dirty="0">
                <a:solidFill>
                  <a:srgbClr val="FF6600"/>
                </a:solidFill>
                <a:latin typeface="Calibri"/>
                <a:cs typeface="Calibri"/>
              </a:rPr>
              <a:t>Une refondation pédagogique</a:t>
            </a:r>
          </a:p>
          <a:p>
            <a:pPr marL="285750" indent="-285750">
              <a:buClr>
                <a:srgbClr val="FF6600"/>
              </a:buClr>
              <a:buFont typeface="Wingdings" charset="2"/>
              <a:buChar char="ü"/>
            </a:pPr>
            <a:r>
              <a:rPr lang="fr-FR" sz="1400" dirty="0">
                <a:solidFill>
                  <a:srgbClr val="000000"/>
                </a:solidFill>
                <a:latin typeface="Calibri"/>
                <a:cs typeface="Calibri"/>
              </a:rPr>
              <a:t>Refonder la formation initiale et continue aux métiers du professorat et de l’éducation (création des ESPE, nouvelles maquettes de concours)</a:t>
            </a:r>
          </a:p>
          <a:p>
            <a:pPr marL="285750" indent="-285750">
              <a:buClr>
                <a:srgbClr val="FF6600"/>
              </a:buClr>
              <a:buFont typeface="Wingdings" charset="2"/>
              <a:buChar char="ü"/>
            </a:pPr>
            <a:r>
              <a:rPr lang="fr-FR" sz="1400" dirty="0">
                <a:solidFill>
                  <a:srgbClr val="000000"/>
                </a:solidFill>
                <a:latin typeface="Calibri"/>
                <a:cs typeface="Calibri"/>
              </a:rPr>
              <a:t>Placer le contenu des enseignements au cœur de la formation </a:t>
            </a:r>
          </a:p>
          <a:p>
            <a:pPr marL="285750" indent="-285750">
              <a:buClr>
                <a:srgbClr val="FF6600"/>
              </a:buClr>
              <a:buFont typeface="Wingdings" charset="2"/>
              <a:buChar char="ü"/>
            </a:pPr>
            <a:r>
              <a:rPr lang="fr-FR" sz="1400" dirty="0">
                <a:solidFill>
                  <a:srgbClr val="000000"/>
                </a:solidFill>
                <a:latin typeface="Calibri"/>
                <a:cs typeface="Calibri"/>
              </a:rPr>
              <a:t>Repenser le socle commun de connaissances, de compétences et de culture et mieux l’articuler avec les programmes d’enseignement</a:t>
            </a:r>
          </a:p>
          <a:p>
            <a:pPr marL="285750" indent="-285750">
              <a:buClr>
                <a:srgbClr val="FF6600"/>
              </a:buClr>
              <a:buFont typeface="Wingdings" charset="2"/>
              <a:buChar char="ü"/>
            </a:pPr>
            <a:r>
              <a:rPr lang="fr-FR" sz="1400" dirty="0">
                <a:solidFill>
                  <a:srgbClr val="000000"/>
                </a:solidFill>
                <a:latin typeface="Calibri"/>
                <a:cs typeface="Calibri"/>
              </a:rPr>
              <a:t>Faire évoluer les modalités d’évaluation et de notation des élèves</a:t>
            </a:r>
          </a:p>
          <a:p>
            <a:pPr marL="285750" indent="-285750">
              <a:buClr>
                <a:srgbClr val="FF6600"/>
              </a:buClr>
              <a:buFont typeface="Wingdings" charset="2"/>
              <a:buChar char="ü"/>
            </a:pPr>
            <a:r>
              <a:rPr lang="fr-FR" sz="1400" dirty="0">
                <a:solidFill>
                  <a:srgbClr val="000000"/>
                </a:solidFill>
                <a:latin typeface="Calibri"/>
                <a:cs typeface="Calibri"/>
              </a:rPr>
              <a:t>Valoriser l’enseignement professionnel (accès aux STS)</a:t>
            </a:r>
            <a:endParaRPr lang="fr-FR" sz="1400" dirty="0">
              <a:solidFill>
                <a:schemeClr val="tx1">
                  <a:lumMod val="75000"/>
                  <a:lumOff val="25000"/>
                </a:schemeClr>
              </a:solidFill>
              <a:latin typeface="Calibri"/>
              <a:cs typeface="Calibri"/>
            </a:endParaRPr>
          </a:p>
          <a:p>
            <a:pPr marL="285750" indent="-285750">
              <a:buClr>
                <a:srgbClr val="FF6600"/>
              </a:buClr>
              <a:buFont typeface="Wingdings" charset="2"/>
              <a:buChar char="ü"/>
            </a:pPr>
            <a:r>
              <a:rPr lang="fr-FR" sz="1400" dirty="0">
                <a:solidFill>
                  <a:schemeClr val="tx1">
                    <a:lumMod val="75000"/>
                    <a:lumOff val="25000"/>
                  </a:schemeClr>
                </a:solidFill>
                <a:latin typeface="Calibri"/>
                <a:cs typeface="Calibri"/>
              </a:rPr>
              <a:t>…</a:t>
            </a:r>
          </a:p>
        </p:txBody>
      </p:sp>
      <p:pic>
        <p:nvPicPr>
          <p:cNvPr id="13" name="Image 12"/>
          <p:cNvPicPr>
            <a:picLocks noChangeAspect="1"/>
          </p:cNvPicPr>
          <p:nvPr/>
        </p:nvPicPr>
        <p:blipFill>
          <a:blip r:embed="rId3"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155546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12" name="Titre 1"/>
          <p:cNvSpPr txBox="1">
            <a:spLocks/>
          </p:cNvSpPr>
          <p:nvPr/>
        </p:nvSpPr>
        <p:spPr bwMode="auto">
          <a:xfrm>
            <a:off x="755576" y="1052736"/>
            <a:ext cx="8229600" cy="56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fr-FR" sz="3200" dirty="0">
                <a:solidFill>
                  <a:srgbClr val="336699"/>
                </a:solidFill>
                <a:latin typeface="Calibri" charset="0"/>
                <a:ea typeface="Calibri" charset="0"/>
                <a:cs typeface="Calibri" charset="0"/>
              </a:rPr>
              <a:t>Au collège</a:t>
            </a:r>
            <a:br>
              <a:rPr lang="fr-FR" sz="3200" dirty="0">
                <a:solidFill>
                  <a:srgbClr val="336699"/>
                </a:solidFill>
                <a:latin typeface="Calibri" charset="0"/>
                <a:ea typeface="Calibri" charset="0"/>
                <a:cs typeface="Calibri" charset="0"/>
              </a:rPr>
            </a:br>
            <a:r>
              <a:rPr lang="fr-FR" sz="3200" dirty="0">
                <a:solidFill>
                  <a:srgbClr val="336699"/>
                </a:solidFill>
                <a:latin typeface="Calibri" charset="0"/>
                <a:ea typeface="Calibri" charset="0"/>
                <a:cs typeface="Calibri" charset="0"/>
              </a:rPr>
              <a:t>Les enseignements complémentaires (AP et EPI)</a:t>
            </a:r>
          </a:p>
        </p:txBody>
      </p:sp>
      <p:sp>
        <p:nvSpPr>
          <p:cNvPr id="13" name="Rectangle 12"/>
          <p:cNvSpPr/>
          <p:nvPr/>
        </p:nvSpPr>
        <p:spPr>
          <a:xfrm>
            <a:off x="2771800" y="2168811"/>
            <a:ext cx="3673475" cy="1079500"/>
          </a:xfrm>
          <a:prstGeom prst="rect">
            <a:avLst/>
          </a:prstGeom>
          <a:solidFill>
            <a:sysClr val="window" lastClr="FFFFFF">
              <a:lumMod val="75000"/>
            </a:sys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1C1850"/>
                </a:solidFill>
                <a:effectLst/>
                <a:uLnTx/>
                <a:uFillTx/>
                <a:latin typeface="Rockwell"/>
                <a:ea typeface="ＭＳ Ｐゴシック"/>
                <a:cs typeface="Calibri"/>
              </a:rPr>
              <a:t>Enseignements communs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23 h en 6</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22 h en 5</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 4</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 3</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a:t>
            </a:r>
          </a:p>
        </p:txBody>
      </p:sp>
      <p:sp>
        <p:nvSpPr>
          <p:cNvPr id="14" name="Croix 13"/>
          <p:cNvSpPr/>
          <p:nvPr/>
        </p:nvSpPr>
        <p:spPr>
          <a:xfrm>
            <a:off x="4351363" y="3454686"/>
            <a:ext cx="504825" cy="514350"/>
          </a:xfrm>
          <a:prstGeom prst="plus">
            <a:avLst>
              <a:gd name="adj" fmla="val 36275"/>
            </a:avLst>
          </a:prstGeom>
          <a:solidFill>
            <a:sysClr val="window" lastClr="FFFFFF">
              <a:lumMod val="75000"/>
            </a:sys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Rockwell"/>
              <a:ea typeface="ＭＳ Ｐゴシック"/>
              <a:cs typeface="Calibri"/>
            </a:endParaRPr>
          </a:p>
        </p:txBody>
      </p:sp>
      <p:sp>
        <p:nvSpPr>
          <p:cNvPr id="15" name="ZoneTexte 14"/>
          <p:cNvSpPr txBox="1"/>
          <p:nvPr/>
        </p:nvSpPr>
        <p:spPr>
          <a:xfrm>
            <a:off x="5882693" y="3588631"/>
            <a:ext cx="2332645" cy="338554"/>
          </a:xfrm>
          <a:prstGeom prst="rect">
            <a:avLst/>
          </a:prstGeom>
          <a:solidFill>
            <a:srgbClr val="8EB4E3"/>
          </a:solidFill>
        </p:spPr>
        <p:txBody>
          <a:bodyPr wrap="square" rtlCol="0">
            <a:spAutoFit/>
          </a:bodyPr>
          <a:lstStyle/>
          <a:p>
            <a:pPr algn="ctr"/>
            <a:r>
              <a:rPr lang="fr-FR" sz="1600" b="1" dirty="0">
                <a:solidFill>
                  <a:prstClr val="black"/>
                </a:solidFill>
                <a:cs typeface="Calibri"/>
              </a:rPr>
              <a:t>Pédagogie active</a:t>
            </a:r>
          </a:p>
        </p:txBody>
      </p:sp>
      <p:sp>
        <p:nvSpPr>
          <p:cNvPr id="16" name="ZoneTexte 15"/>
          <p:cNvSpPr txBox="1"/>
          <p:nvPr/>
        </p:nvSpPr>
        <p:spPr>
          <a:xfrm>
            <a:off x="1150963" y="3607085"/>
            <a:ext cx="2259012" cy="338554"/>
          </a:xfrm>
          <a:prstGeom prst="rect">
            <a:avLst/>
          </a:prstGeom>
          <a:solidFill>
            <a:srgbClr val="FF6600"/>
          </a:solidFill>
          <a:ln>
            <a:noFill/>
          </a:ln>
        </p:spPr>
        <p:txBody>
          <a:bodyPr wrap="square" rtlCol="0">
            <a:spAutoFit/>
          </a:bodyPr>
          <a:lstStyle/>
          <a:p>
            <a:pPr algn="ctr"/>
            <a:r>
              <a:rPr lang="fr-FR" sz="1600" b="1" dirty="0">
                <a:solidFill>
                  <a:prstClr val="black"/>
                </a:solidFill>
                <a:cs typeface="Calibri"/>
              </a:rPr>
              <a:t>Pédagogie différenciée</a:t>
            </a:r>
          </a:p>
        </p:txBody>
      </p:sp>
      <p:sp>
        <p:nvSpPr>
          <p:cNvPr id="18" name="Rectangle 17"/>
          <p:cNvSpPr/>
          <p:nvPr/>
        </p:nvSpPr>
        <p:spPr>
          <a:xfrm>
            <a:off x="5011763" y="4776688"/>
            <a:ext cx="3671887" cy="1079500"/>
          </a:xfrm>
          <a:prstGeom prst="rect">
            <a:avLst/>
          </a:prstGeom>
          <a:solidFill>
            <a:sysClr val="window" lastClr="FFFFFF">
              <a:lumMod val="75000"/>
            </a:sys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srgbClr val="1C1850"/>
                </a:solidFill>
                <a:effectLst/>
                <a:uLnTx/>
                <a:uFillTx/>
                <a:latin typeface="Rockwell"/>
                <a:ea typeface="ＭＳ Ｐゴシック"/>
                <a:cs typeface="Calibri"/>
              </a:rPr>
              <a:t>Enseignements pratiques interdisciplinaires (EPI)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3 ou 2 h en 5</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 4</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 3</a:t>
            </a:r>
            <a:r>
              <a:rPr kumimoji="0" 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sz="1800" b="0" i="0" u="none" strike="noStrike" kern="0" cap="none" spc="0" normalizeH="0" baseline="0" noProof="0" dirty="0">
                <a:ln>
                  <a:noFill/>
                </a:ln>
                <a:solidFill>
                  <a:srgbClr val="1C1850"/>
                </a:solidFill>
                <a:effectLst/>
                <a:uLnTx/>
                <a:uFillTx/>
                <a:latin typeface="Rockwell"/>
                <a:ea typeface="ＭＳ Ｐゴシック"/>
                <a:cs typeface="Calibri"/>
              </a:rPr>
              <a:t> </a:t>
            </a:r>
          </a:p>
        </p:txBody>
      </p:sp>
      <p:sp>
        <p:nvSpPr>
          <p:cNvPr id="19" name="Rectangle 18"/>
          <p:cNvSpPr/>
          <p:nvPr/>
        </p:nvSpPr>
        <p:spPr>
          <a:xfrm>
            <a:off x="628675" y="4776688"/>
            <a:ext cx="3671888" cy="1079500"/>
          </a:xfrm>
          <a:prstGeom prst="rect">
            <a:avLst/>
          </a:prstGeom>
          <a:solidFill>
            <a:sysClr val="window" lastClr="FFFFFF">
              <a:lumMod val="75000"/>
            </a:sys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800" b="1" i="0" u="none" strike="noStrike" kern="0" cap="none" spc="0" normalizeH="0" baseline="0" noProof="0" dirty="0">
                <a:ln>
                  <a:noFill/>
                </a:ln>
                <a:solidFill>
                  <a:srgbClr val="1C1850"/>
                </a:solidFill>
                <a:effectLst/>
                <a:uLnTx/>
                <a:uFillTx/>
                <a:latin typeface="Rockwell"/>
                <a:ea typeface="ＭＳ Ｐゴシック"/>
                <a:cs typeface="Calibri"/>
              </a:rPr>
              <a:t>Accompagnement personnalisé</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rPr>
              <a:t>3 h en 6</a:t>
            </a:r>
            <a:r>
              <a:rPr kumimoji="0" lang="fr-FR" alt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endPar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rPr>
              <a:t>1 ou 2 h en 5</a:t>
            </a:r>
            <a:r>
              <a:rPr kumimoji="0" lang="fr-FR" alt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rPr>
              <a:t> / 4</a:t>
            </a:r>
            <a:r>
              <a:rPr kumimoji="0" lang="fr-FR" alt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rPr>
              <a:t> / 3</a:t>
            </a:r>
            <a:r>
              <a:rPr kumimoji="0" lang="fr-FR" altLang="fr-FR" sz="1800" b="0" i="0" u="none" strike="noStrike" kern="0" cap="none" spc="0" normalizeH="0" baseline="30000" noProof="0" dirty="0">
                <a:ln>
                  <a:noFill/>
                </a:ln>
                <a:solidFill>
                  <a:srgbClr val="1C1850"/>
                </a:solidFill>
                <a:effectLst/>
                <a:uLnTx/>
                <a:uFillTx/>
                <a:latin typeface="Rockwell"/>
                <a:ea typeface="ＭＳ Ｐゴシック"/>
                <a:cs typeface="Calibri"/>
              </a:rPr>
              <a:t>e</a:t>
            </a:r>
            <a:r>
              <a:rPr kumimoji="0" lang="fr-FR" altLang="fr-FR" sz="1800" b="0" i="0" u="none" strike="noStrike" kern="0" cap="none" spc="0" normalizeH="0" baseline="0" noProof="0" dirty="0">
                <a:ln>
                  <a:noFill/>
                </a:ln>
                <a:solidFill>
                  <a:srgbClr val="1C1850"/>
                </a:solidFill>
                <a:effectLst/>
                <a:uLnTx/>
                <a:uFillTx/>
                <a:latin typeface="Rockwell"/>
                <a:ea typeface="ＭＳ Ｐゴシック"/>
                <a:cs typeface="Calibri"/>
              </a:rPr>
              <a:t> </a:t>
            </a:r>
          </a:p>
        </p:txBody>
      </p:sp>
      <p:sp>
        <p:nvSpPr>
          <p:cNvPr id="20" name="ZoneTexte 1"/>
          <p:cNvSpPr txBox="1">
            <a:spLocks noChangeArrowheads="1"/>
          </p:cNvSpPr>
          <p:nvPr/>
        </p:nvSpPr>
        <p:spPr bwMode="auto">
          <a:xfrm>
            <a:off x="906488" y="6021288"/>
            <a:ext cx="7308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fr-FR" altLang="fr-FR" sz="1400" b="1" i="1" dirty="0">
                <a:solidFill>
                  <a:srgbClr val="000000"/>
                </a:solidFill>
                <a:latin typeface="Calibri" pitchFamily="34" charset="0"/>
                <a:cs typeface="Arial" charset="0"/>
              </a:rPr>
              <a:t>Enseignements complémentaires</a:t>
            </a:r>
          </a:p>
          <a:p>
            <a:pPr algn="ctr" fontAlgn="base">
              <a:spcBef>
                <a:spcPct val="0"/>
              </a:spcBef>
              <a:spcAft>
                <a:spcPct val="0"/>
              </a:spcAft>
            </a:pPr>
            <a:r>
              <a:rPr lang="fr-FR" altLang="fr-FR" sz="1400" i="1" dirty="0">
                <a:solidFill>
                  <a:srgbClr val="000000"/>
                </a:solidFill>
                <a:latin typeface="Calibri" pitchFamily="34" charset="0"/>
                <a:cs typeface="Arial" charset="0"/>
              </a:rPr>
              <a:t>3 h hebdomadaires en 6</a:t>
            </a:r>
            <a:r>
              <a:rPr lang="fr-FR" altLang="fr-FR" sz="1400" i="1" baseline="30000" dirty="0">
                <a:solidFill>
                  <a:srgbClr val="000000"/>
                </a:solidFill>
                <a:latin typeface="Calibri" pitchFamily="34" charset="0"/>
                <a:cs typeface="Arial" charset="0"/>
              </a:rPr>
              <a:t>e</a:t>
            </a:r>
            <a:r>
              <a:rPr lang="fr-FR" altLang="fr-FR" sz="1400" i="1" dirty="0">
                <a:solidFill>
                  <a:srgbClr val="000000"/>
                </a:solidFill>
                <a:latin typeface="Calibri" pitchFamily="34" charset="0"/>
                <a:cs typeface="Arial" charset="0"/>
              </a:rPr>
              <a:t> et 4 h hebdomadaires en 5</a:t>
            </a:r>
            <a:r>
              <a:rPr lang="fr-FR" altLang="fr-FR" sz="1400" i="1" baseline="30000" dirty="0">
                <a:solidFill>
                  <a:srgbClr val="000000"/>
                </a:solidFill>
                <a:latin typeface="Calibri" pitchFamily="34" charset="0"/>
                <a:cs typeface="Arial" charset="0"/>
              </a:rPr>
              <a:t>e</a:t>
            </a:r>
            <a:r>
              <a:rPr lang="fr-FR" altLang="fr-FR" sz="1400" i="1" dirty="0">
                <a:solidFill>
                  <a:srgbClr val="000000"/>
                </a:solidFill>
                <a:latin typeface="Calibri" pitchFamily="34" charset="0"/>
                <a:cs typeface="Arial" charset="0"/>
              </a:rPr>
              <a:t>, 4</a:t>
            </a:r>
            <a:r>
              <a:rPr lang="fr-FR" altLang="fr-FR" sz="1400" i="1" baseline="30000" dirty="0">
                <a:solidFill>
                  <a:srgbClr val="000000"/>
                </a:solidFill>
                <a:latin typeface="Calibri" pitchFamily="34" charset="0"/>
                <a:cs typeface="Arial" charset="0"/>
              </a:rPr>
              <a:t>e</a:t>
            </a:r>
            <a:r>
              <a:rPr lang="fr-FR" altLang="fr-FR" sz="1400" i="1" dirty="0">
                <a:solidFill>
                  <a:srgbClr val="000000"/>
                </a:solidFill>
                <a:latin typeface="Calibri" pitchFamily="34" charset="0"/>
                <a:cs typeface="Arial" charset="0"/>
              </a:rPr>
              <a:t> et 3</a:t>
            </a:r>
            <a:r>
              <a:rPr lang="fr-FR" altLang="fr-FR" sz="1400" i="1" baseline="30000" dirty="0">
                <a:solidFill>
                  <a:srgbClr val="000000"/>
                </a:solidFill>
                <a:latin typeface="Calibri" pitchFamily="34" charset="0"/>
                <a:cs typeface="Arial" charset="0"/>
              </a:rPr>
              <a:t>e</a:t>
            </a:r>
            <a:r>
              <a:rPr lang="fr-FR" altLang="fr-FR" sz="1400" i="1" dirty="0">
                <a:solidFill>
                  <a:srgbClr val="000000"/>
                </a:solidFill>
                <a:latin typeface="Calibri" pitchFamily="34" charset="0"/>
                <a:cs typeface="Arial" charset="0"/>
              </a:rPr>
              <a:t> </a:t>
            </a:r>
          </a:p>
        </p:txBody>
      </p:sp>
      <p:sp>
        <p:nvSpPr>
          <p:cNvPr id="21" name="ZoneTexte 20"/>
          <p:cNvSpPr txBox="1"/>
          <p:nvPr/>
        </p:nvSpPr>
        <p:spPr>
          <a:xfrm>
            <a:off x="7121550" y="6026645"/>
            <a:ext cx="1562100" cy="338554"/>
          </a:xfrm>
          <a:prstGeom prst="rect">
            <a:avLst/>
          </a:prstGeom>
          <a:solidFill>
            <a:srgbClr val="336699"/>
          </a:solidFill>
        </p:spPr>
        <p:txBody>
          <a:bodyPr wrap="square" rtlCol="0">
            <a:spAutoFit/>
          </a:bodyPr>
          <a:lstStyle/>
          <a:p>
            <a:pPr algn="ctr"/>
            <a:r>
              <a:rPr lang="fr-FR" sz="1600" b="1" dirty="0">
                <a:solidFill>
                  <a:prstClr val="black"/>
                </a:solidFill>
                <a:cs typeface="Calibri"/>
              </a:rPr>
              <a:t>Autonomie</a:t>
            </a:r>
          </a:p>
        </p:txBody>
      </p:sp>
      <p:pic>
        <p:nvPicPr>
          <p:cNvPr id="22" name="Image 21"/>
          <p:cNvPicPr>
            <a:picLocks noChangeAspect="1"/>
          </p:cNvPicPr>
          <p:nvPr/>
        </p:nvPicPr>
        <p:blipFill>
          <a:blip r:embed="rId2"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5700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bwMode="auto">
          <a:xfrm>
            <a:off x="588163" y="764704"/>
            <a:ext cx="7556313" cy="56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fr-FR">
                <a:solidFill>
                  <a:srgbClr val="336699"/>
                </a:solidFill>
                <a:latin typeface="Calibri" charset="0"/>
                <a:ea typeface="Calibri" charset="0"/>
                <a:cs typeface="Calibri" charset="0"/>
              </a:rPr>
              <a:t>Au lycée professionnel</a:t>
            </a:r>
            <a:endParaRPr lang="fr-FR" dirty="0">
              <a:solidFill>
                <a:srgbClr val="336699"/>
              </a:solidFill>
              <a:latin typeface="Calibri" charset="0"/>
              <a:ea typeface="Calibri" charset="0"/>
              <a:cs typeface="Calibri" charset="0"/>
            </a:endParaRPr>
          </a:p>
        </p:txBody>
      </p:sp>
      <p:pic>
        <p:nvPicPr>
          <p:cNvPr id="4" name="Image 3"/>
          <p:cNvPicPr>
            <a:picLocks noChangeAspect="1"/>
          </p:cNvPicPr>
          <p:nvPr/>
        </p:nvPicPr>
        <p:blipFill>
          <a:blip r:embed="rId2" cstate="print"/>
          <a:stretch>
            <a:fillRect/>
          </a:stretch>
        </p:blipFill>
        <p:spPr>
          <a:xfrm>
            <a:off x="345570" y="1849901"/>
            <a:ext cx="8527361" cy="32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3670673" y="5409622"/>
            <a:ext cx="2332645" cy="338554"/>
          </a:xfrm>
          <a:prstGeom prst="rect">
            <a:avLst/>
          </a:prstGeom>
          <a:solidFill>
            <a:srgbClr val="8EB4E3"/>
          </a:solidFill>
        </p:spPr>
        <p:txBody>
          <a:bodyPr wrap="square" rtlCol="0">
            <a:spAutoFit/>
          </a:bodyPr>
          <a:lstStyle/>
          <a:p>
            <a:pPr algn="ctr"/>
            <a:r>
              <a:rPr lang="fr-FR" sz="1600" b="1" dirty="0">
                <a:latin typeface="Calibri"/>
                <a:cs typeface="Calibri"/>
              </a:rPr>
              <a:t>Pédagogie active</a:t>
            </a:r>
          </a:p>
        </p:txBody>
      </p:sp>
      <p:sp>
        <p:nvSpPr>
          <p:cNvPr id="6" name="ZoneTexte 5"/>
          <p:cNvSpPr txBox="1"/>
          <p:nvPr/>
        </p:nvSpPr>
        <p:spPr>
          <a:xfrm>
            <a:off x="687388" y="5422322"/>
            <a:ext cx="2271712" cy="338554"/>
          </a:xfrm>
          <a:prstGeom prst="rect">
            <a:avLst/>
          </a:prstGeom>
          <a:solidFill>
            <a:srgbClr val="FF6600"/>
          </a:solidFill>
        </p:spPr>
        <p:txBody>
          <a:bodyPr wrap="square" rtlCol="0">
            <a:spAutoFit/>
          </a:bodyPr>
          <a:lstStyle/>
          <a:p>
            <a:pPr algn="ctr"/>
            <a:r>
              <a:rPr lang="fr-FR" sz="1600" b="1" dirty="0">
                <a:latin typeface="Calibri"/>
                <a:cs typeface="Calibri"/>
              </a:rPr>
              <a:t>Pédagogie différenciée</a:t>
            </a:r>
          </a:p>
        </p:txBody>
      </p:sp>
      <p:sp>
        <p:nvSpPr>
          <p:cNvPr id="7" name="ZoneTexte 6"/>
          <p:cNvSpPr txBox="1"/>
          <p:nvPr/>
        </p:nvSpPr>
        <p:spPr>
          <a:xfrm>
            <a:off x="6699250" y="5414980"/>
            <a:ext cx="1562100" cy="338554"/>
          </a:xfrm>
          <a:prstGeom prst="rect">
            <a:avLst/>
          </a:prstGeom>
          <a:solidFill>
            <a:srgbClr val="336699"/>
          </a:solidFill>
        </p:spPr>
        <p:txBody>
          <a:bodyPr wrap="square" rtlCol="0">
            <a:spAutoFit/>
          </a:bodyPr>
          <a:lstStyle/>
          <a:p>
            <a:pPr algn="ctr"/>
            <a:r>
              <a:rPr lang="fr-FR" sz="1600" b="1" dirty="0">
                <a:latin typeface="Calibri"/>
                <a:cs typeface="Calibri"/>
              </a:rPr>
              <a:t>Autonomie</a:t>
            </a:r>
          </a:p>
        </p:txBody>
      </p:sp>
      <p:pic>
        <p:nvPicPr>
          <p:cNvPr id="8" name="Image 7"/>
          <p:cNvPicPr>
            <a:picLocks noChangeAspect="1"/>
          </p:cNvPicPr>
          <p:nvPr/>
        </p:nvPicPr>
        <p:blipFill>
          <a:blip r:embed="rId3"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48728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4" name="Titre 1"/>
          <p:cNvSpPr txBox="1">
            <a:spLocks/>
          </p:cNvSpPr>
          <p:nvPr/>
        </p:nvSpPr>
        <p:spPr>
          <a:xfrm>
            <a:off x="755576" y="692696"/>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a:solidFill>
                  <a:srgbClr val="336699"/>
                </a:solidFill>
                <a:latin typeface="Calibri" charset="0"/>
                <a:ea typeface="Calibri" charset="0"/>
                <a:cs typeface="Calibri" charset="0"/>
              </a:rPr>
              <a:t>Dans les STS rénovées depuis 2016</a:t>
            </a:r>
            <a:br>
              <a:rPr lang="fr-FR">
                <a:solidFill>
                  <a:srgbClr val="336699"/>
                </a:solidFill>
                <a:latin typeface="Calibri" charset="0"/>
                <a:ea typeface="Calibri" charset="0"/>
                <a:cs typeface="Calibri" charset="0"/>
              </a:rPr>
            </a:br>
            <a:r>
              <a:rPr lang="fr-FR">
                <a:solidFill>
                  <a:srgbClr val="336699"/>
                </a:solidFill>
                <a:latin typeface="Calibri" charset="0"/>
                <a:ea typeface="Calibri" charset="0"/>
                <a:cs typeface="Calibri" charset="0"/>
              </a:rPr>
              <a:t>AP et co-intervention</a:t>
            </a:r>
            <a:endParaRPr lang="fr-FR" dirty="0">
              <a:solidFill>
                <a:srgbClr val="336699"/>
              </a:solidFill>
              <a:latin typeface="Calibri" charset="0"/>
              <a:ea typeface="Calibri" charset="0"/>
              <a:cs typeface="Calibri" charset="0"/>
            </a:endParaRPr>
          </a:p>
        </p:txBody>
      </p:sp>
      <p:sp>
        <p:nvSpPr>
          <p:cNvPr id="5" name="Espace réservé du contenu 8"/>
          <p:cNvSpPr>
            <a:spLocks noGrp="1"/>
          </p:cNvSpPr>
          <p:nvPr>
            <p:ph sz="half" idx="4294967295"/>
          </p:nvPr>
        </p:nvSpPr>
        <p:spPr>
          <a:xfrm>
            <a:off x="782966" y="2708920"/>
            <a:ext cx="6185648" cy="3252788"/>
          </a:xfrm>
          <a:prstGeom prst="rect">
            <a:avLst/>
          </a:prstGeom>
        </p:spPr>
        <p:txBody>
          <a:bodyPr>
            <a:normAutofit fontScale="62500" lnSpcReduction="20000"/>
          </a:bodyPr>
          <a:lstStyle/>
          <a:p>
            <a:pPr marL="0" indent="0">
              <a:buNone/>
            </a:pPr>
            <a:r>
              <a:rPr lang="fr-FR" b="1" dirty="0">
                <a:solidFill>
                  <a:srgbClr val="FF6600"/>
                </a:solidFill>
              </a:rPr>
              <a:t>Accompagnement personnalisé</a:t>
            </a:r>
          </a:p>
          <a:p>
            <a:pPr lvl="1">
              <a:buClr>
                <a:srgbClr val="FF6600"/>
              </a:buClr>
              <a:buFont typeface="Arial" charset="0"/>
              <a:buChar char="•"/>
            </a:pPr>
            <a:r>
              <a:rPr lang="fr-FR" dirty="0">
                <a:solidFill>
                  <a:srgbClr val="000000"/>
                </a:solidFill>
              </a:rPr>
              <a:t>90 heures sur les deux années</a:t>
            </a:r>
          </a:p>
          <a:p>
            <a:pPr lvl="1">
              <a:buClr>
                <a:srgbClr val="FF6600"/>
              </a:buClr>
              <a:buFont typeface="Arial" charset="0"/>
              <a:buChar char="•"/>
            </a:pPr>
            <a:r>
              <a:rPr lang="fr-FR" dirty="0">
                <a:solidFill>
                  <a:srgbClr val="000000"/>
                </a:solidFill>
              </a:rPr>
              <a:t>ou 45 heures par année</a:t>
            </a:r>
          </a:p>
          <a:p>
            <a:pPr lvl="1">
              <a:buClr>
                <a:srgbClr val="FF6600"/>
              </a:buClr>
              <a:buFont typeface="Arial" charset="0"/>
              <a:buChar char="•"/>
            </a:pPr>
            <a:r>
              <a:rPr lang="fr-FR" dirty="0">
                <a:solidFill>
                  <a:srgbClr val="000000"/>
                </a:solidFill>
              </a:rPr>
              <a:t>ou 1,5 heures par semaine</a:t>
            </a:r>
          </a:p>
          <a:p>
            <a:pPr marL="0" indent="0">
              <a:buNone/>
            </a:pPr>
            <a:r>
              <a:rPr lang="fr-FR" dirty="0">
                <a:solidFill>
                  <a:srgbClr val="000000"/>
                </a:solidFill>
              </a:rPr>
              <a:t>En classe à effectifs réduits </a:t>
            </a:r>
          </a:p>
          <a:p>
            <a:pPr lvl="1"/>
            <a:endParaRPr lang="fr-FR" dirty="0"/>
          </a:p>
          <a:p>
            <a:pPr marL="0" indent="0">
              <a:buNone/>
            </a:pPr>
            <a:r>
              <a:rPr lang="fr-FR" b="1" dirty="0">
                <a:solidFill>
                  <a:srgbClr val="FF6600"/>
                </a:solidFill>
              </a:rPr>
              <a:t>Co-intervention</a:t>
            </a:r>
          </a:p>
          <a:p>
            <a:pPr lvl="1">
              <a:buClr>
                <a:srgbClr val="FF6600"/>
              </a:buClr>
              <a:buFont typeface="Arial" charset="0"/>
              <a:buChar char="•"/>
            </a:pPr>
            <a:r>
              <a:rPr lang="fr-FR" dirty="0">
                <a:solidFill>
                  <a:srgbClr val="000000"/>
                </a:solidFill>
              </a:rPr>
              <a:t>En LV1 : 1 heure par semaine </a:t>
            </a:r>
          </a:p>
          <a:p>
            <a:pPr lvl="1">
              <a:buClr>
                <a:srgbClr val="FF6600"/>
              </a:buClr>
              <a:buFont typeface="Arial" charset="0"/>
              <a:buChar char="•"/>
            </a:pPr>
            <a:r>
              <a:rPr lang="fr-FR" dirty="0">
                <a:solidFill>
                  <a:srgbClr val="000000"/>
                </a:solidFill>
              </a:rPr>
              <a:t>Avec d’autres disciplines suivant les spécificités des BTS</a:t>
            </a:r>
          </a:p>
          <a:p>
            <a:pPr marL="349250" lvl="1" indent="0">
              <a:buNone/>
            </a:pPr>
            <a:r>
              <a:rPr lang="fr-FR" dirty="0">
                <a:solidFill>
                  <a:srgbClr val="000000"/>
                </a:solidFill>
                <a:latin typeface="Calibri" charset="0"/>
                <a:ea typeface="ＭＳ Ｐゴシック" charset="0"/>
                <a:cs typeface="Arial" charset="0"/>
              </a:rPr>
              <a:t>       (0,5 heure par semaine avec les mathématiques)</a:t>
            </a:r>
          </a:p>
          <a:p>
            <a:pPr lvl="1"/>
            <a:endParaRPr lang="fr-FR" dirty="0"/>
          </a:p>
        </p:txBody>
      </p:sp>
      <p:sp>
        <p:nvSpPr>
          <p:cNvPr id="6" name="ZoneTexte 5"/>
          <p:cNvSpPr txBox="1"/>
          <p:nvPr/>
        </p:nvSpPr>
        <p:spPr>
          <a:xfrm>
            <a:off x="6156265" y="3996760"/>
            <a:ext cx="2332645" cy="338554"/>
          </a:xfrm>
          <a:prstGeom prst="rect">
            <a:avLst/>
          </a:prstGeom>
          <a:solidFill>
            <a:srgbClr val="8EB4E3"/>
          </a:solidFill>
        </p:spPr>
        <p:txBody>
          <a:bodyPr wrap="square" rtlCol="0">
            <a:spAutoFit/>
          </a:bodyPr>
          <a:lstStyle/>
          <a:p>
            <a:pPr algn="ctr"/>
            <a:r>
              <a:rPr lang="fr-FR" sz="1600" b="1" dirty="0">
                <a:latin typeface="Calibri"/>
                <a:cs typeface="Calibri"/>
              </a:rPr>
              <a:t>Pédagogie active</a:t>
            </a:r>
          </a:p>
        </p:txBody>
      </p:sp>
      <p:sp>
        <p:nvSpPr>
          <p:cNvPr id="7" name="ZoneTexte 6"/>
          <p:cNvSpPr txBox="1"/>
          <p:nvPr/>
        </p:nvSpPr>
        <p:spPr>
          <a:xfrm>
            <a:off x="6156264" y="3473347"/>
            <a:ext cx="2332645" cy="338554"/>
          </a:xfrm>
          <a:prstGeom prst="rect">
            <a:avLst/>
          </a:prstGeom>
          <a:solidFill>
            <a:srgbClr val="FF6600"/>
          </a:solidFill>
        </p:spPr>
        <p:txBody>
          <a:bodyPr wrap="square" rtlCol="0">
            <a:spAutoFit/>
          </a:bodyPr>
          <a:lstStyle/>
          <a:p>
            <a:pPr algn="ctr"/>
            <a:r>
              <a:rPr lang="fr-FR" sz="1600" b="1" dirty="0">
                <a:latin typeface="Calibri"/>
                <a:cs typeface="Calibri"/>
              </a:rPr>
              <a:t>Pédagogie différenciée</a:t>
            </a:r>
          </a:p>
        </p:txBody>
      </p:sp>
      <p:sp>
        <p:nvSpPr>
          <p:cNvPr id="8" name="ZoneTexte 7"/>
          <p:cNvSpPr txBox="1"/>
          <p:nvPr/>
        </p:nvSpPr>
        <p:spPr>
          <a:xfrm>
            <a:off x="6156264" y="4426972"/>
            <a:ext cx="2332645" cy="338554"/>
          </a:xfrm>
          <a:prstGeom prst="rect">
            <a:avLst/>
          </a:prstGeom>
          <a:solidFill>
            <a:srgbClr val="336699"/>
          </a:solidFill>
        </p:spPr>
        <p:txBody>
          <a:bodyPr wrap="square" rtlCol="0">
            <a:spAutoFit/>
          </a:bodyPr>
          <a:lstStyle/>
          <a:p>
            <a:pPr algn="ctr"/>
            <a:r>
              <a:rPr lang="fr-FR" sz="1600" b="1" dirty="0">
                <a:latin typeface="Calibri"/>
                <a:cs typeface="Calibri"/>
              </a:rPr>
              <a:t>Autonomie</a:t>
            </a:r>
          </a:p>
        </p:txBody>
      </p:sp>
      <p:pic>
        <p:nvPicPr>
          <p:cNvPr id="9" name="Image 8"/>
          <p:cNvPicPr>
            <a:picLocks noChangeAspect="1"/>
          </p:cNvPicPr>
          <p:nvPr/>
        </p:nvPicPr>
        <p:blipFill>
          <a:blip r:embed="rId2"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289424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4" name="Titre 1"/>
          <p:cNvSpPr txBox="1">
            <a:spLocks/>
          </p:cNvSpPr>
          <p:nvPr/>
        </p:nvSpPr>
        <p:spPr>
          <a:xfrm>
            <a:off x="1331640" y="764704"/>
            <a:ext cx="7556313" cy="78544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sz="2800" dirty="0">
                <a:solidFill>
                  <a:srgbClr val="336699"/>
                </a:solidFill>
                <a:latin typeface="Calibri" charset="0"/>
                <a:ea typeface="Calibri" charset="0"/>
                <a:cs typeface="Calibri" charset="0"/>
              </a:rPr>
              <a:t>Co-intervention entre deux enseignants </a:t>
            </a:r>
            <a:br>
              <a:rPr lang="fr-FR" sz="2800" dirty="0">
                <a:solidFill>
                  <a:srgbClr val="336699"/>
                </a:solidFill>
                <a:latin typeface="Calibri" charset="0"/>
                <a:ea typeface="Calibri" charset="0"/>
                <a:cs typeface="Calibri" charset="0"/>
              </a:rPr>
            </a:br>
            <a:r>
              <a:rPr lang="fr-FR" sz="2800" dirty="0">
                <a:solidFill>
                  <a:srgbClr val="336699"/>
                </a:solidFill>
                <a:latin typeface="Calibri" charset="0"/>
                <a:ea typeface="Calibri" charset="0"/>
                <a:cs typeface="Calibri" charset="0"/>
              </a:rPr>
              <a:t>de disciplines différentes</a:t>
            </a:r>
          </a:p>
        </p:txBody>
      </p:sp>
      <p:sp>
        <p:nvSpPr>
          <p:cNvPr id="5" name="Espace réservé du contenu 2"/>
          <p:cNvSpPr txBox="1">
            <a:spLocks/>
          </p:cNvSpPr>
          <p:nvPr/>
        </p:nvSpPr>
        <p:spPr>
          <a:xfrm>
            <a:off x="599720" y="2420888"/>
            <a:ext cx="7881400" cy="3227647"/>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lvl="1" indent="0">
              <a:lnSpc>
                <a:spcPct val="120000"/>
              </a:lnSpc>
              <a:buSzPct val="100000"/>
              <a:buFont typeface="Wingdings" pitchFamily="2" charset="2"/>
              <a:buNone/>
            </a:pPr>
            <a:r>
              <a:rPr lang="fr-FR" altLang="x-none" b="1" dirty="0">
                <a:latin typeface="Calibri" charset="0"/>
                <a:ea typeface="Calibri" charset="0"/>
                <a:cs typeface="Calibri" charset="0"/>
              </a:rPr>
              <a:t>Objectifs et avantages :</a:t>
            </a:r>
          </a:p>
          <a:p>
            <a:pPr marL="177800" lvl="1" indent="-177800">
              <a:lnSpc>
                <a:spcPct val="120000"/>
              </a:lnSpc>
              <a:buClr>
                <a:srgbClr val="FF6600"/>
              </a:buClr>
              <a:buSzPct val="100000"/>
              <a:buFont typeface="Wingdings" charset="2"/>
              <a:buChar char="§"/>
            </a:pPr>
            <a:r>
              <a:rPr lang="fr-FR" altLang="x-none" dirty="0">
                <a:latin typeface="Calibri" charset="0"/>
                <a:ea typeface="Calibri" charset="0"/>
                <a:cs typeface="Calibri" charset="0"/>
              </a:rPr>
              <a:t>Démontrer aux élèves et étudiants </a:t>
            </a:r>
            <a:r>
              <a:rPr lang="fr-FR" altLang="x-none" b="1" dirty="0">
                <a:solidFill>
                  <a:srgbClr val="FF6600"/>
                </a:solidFill>
                <a:latin typeface="Calibri" charset="0"/>
                <a:ea typeface="Calibri" charset="0"/>
                <a:cs typeface="Calibri" charset="0"/>
              </a:rPr>
              <a:t>la cohérence </a:t>
            </a:r>
            <a:r>
              <a:rPr lang="fr-FR" altLang="x-none" dirty="0">
                <a:latin typeface="Calibri" charset="0"/>
                <a:ea typeface="Calibri" charset="0"/>
                <a:cs typeface="Calibri" charset="0"/>
              </a:rPr>
              <a:t>des différentes parties </a:t>
            </a:r>
            <a:r>
              <a:rPr lang="fr-FR" altLang="x-none" b="1" dirty="0">
                <a:solidFill>
                  <a:srgbClr val="FF6600"/>
                </a:solidFill>
                <a:latin typeface="Calibri" charset="0"/>
                <a:ea typeface="Calibri" charset="0"/>
                <a:cs typeface="Calibri" charset="0"/>
              </a:rPr>
              <a:t>du programme </a:t>
            </a:r>
            <a:r>
              <a:rPr lang="fr-FR" altLang="x-none" dirty="0">
                <a:latin typeface="Calibri" charset="0"/>
                <a:ea typeface="Calibri" charset="0"/>
                <a:cs typeface="Calibri" charset="0"/>
              </a:rPr>
              <a:t>vis-à-vis de la formation à leur futur </a:t>
            </a:r>
            <a:r>
              <a:rPr lang="fr-FR" altLang="x-none" b="1" dirty="0">
                <a:solidFill>
                  <a:srgbClr val="FF6600"/>
                </a:solidFill>
                <a:latin typeface="Calibri" charset="0"/>
                <a:ea typeface="Calibri" charset="0"/>
                <a:cs typeface="Calibri" charset="0"/>
              </a:rPr>
              <a:t>métier</a:t>
            </a:r>
            <a:r>
              <a:rPr lang="fr-FR" altLang="x-none" dirty="0">
                <a:solidFill>
                  <a:srgbClr val="FF6600"/>
                </a:solidFill>
                <a:latin typeface="Calibri" charset="0"/>
                <a:ea typeface="Calibri" charset="0"/>
                <a:cs typeface="Calibri" charset="0"/>
              </a:rPr>
              <a:t>.</a:t>
            </a:r>
            <a:endParaRPr lang="en-GB" altLang="x-none" dirty="0">
              <a:solidFill>
                <a:srgbClr val="FF6600"/>
              </a:solidFill>
              <a:latin typeface="Calibri" charset="0"/>
              <a:ea typeface="Calibri" charset="0"/>
              <a:cs typeface="Calibri" charset="0"/>
            </a:endParaRPr>
          </a:p>
          <a:p>
            <a:pPr marL="177800" lvl="1" indent="-177800">
              <a:lnSpc>
                <a:spcPct val="120000"/>
              </a:lnSpc>
              <a:buClr>
                <a:srgbClr val="FF6600"/>
              </a:buClr>
              <a:buSzPct val="100000"/>
              <a:buFont typeface="Wingdings" charset="2"/>
              <a:buChar char="§"/>
            </a:pPr>
            <a:r>
              <a:rPr lang="fr-FR" altLang="x-none" dirty="0">
                <a:latin typeface="Calibri" charset="0"/>
                <a:ea typeface="Calibri" charset="0"/>
                <a:cs typeface="Calibri" charset="0"/>
              </a:rPr>
              <a:t>Impliquer les élèves et étudiants dans leur apprentissage par nécessité de </a:t>
            </a:r>
            <a:r>
              <a:rPr lang="fr-FR" altLang="x-none" b="1" dirty="0">
                <a:solidFill>
                  <a:srgbClr val="FF6600"/>
                </a:solidFill>
                <a:latin typeface="Calibri" charset="0"/>
                <a:ea typeface="Calibri" charset="0"/>
                <a:cs typeface="Calibri" charset="0"/>
              </a:rPr>
              <a:t>mobiliser des notions vues dans différents cours</a:t>
            </a:r>
            <a:r>
              <a:rPr lang="fr-FR" altLang="x-none" dirty="0">
                <a:solidFill>
                  <a:srgbClr val="FF6600"/>
                </a:solidFill>
                <a:latin typeface="Calibri" charset="0"/>
                <a:ea typeface="Calibri" charset="0"/>
                <a:cs typeface="Calibri" charset="0"/>
              </a:rPr>
              <a:t>.</a:t>
            </a:r>
          </a:p>
          <a:p>
            <a:pPr marL="0" lvl="1" indent="0">
              <a:lnSpc>
                <a:spcPct val="120000"/>
              </a:lnSpc>
              <a:buSzPct val="100000"/>
              <a:buFont typeface="Wingdings" pitchFamily="2" charset="2"/>
              <a:buNone/>
            </a:pPr>
            <a:endParaRPr lang="fr-FR" dirty="0">
              <a:latin typeface="Calibri" charset="0"/>
              <a:ea typeface="Calibri" charset="0"/>
              <a:cs typeface="Calibri" charset="0"/>
            </a:endParaRPr>
          </a:p>
          <a:p>
            <a:pPr marL="0" lvl="1" indent="0">
              <a:lnSpc>
                <a:spcPct val="120000"/>
              </a:lnSpc>
              <a:buSzPct val="100000"/>
              <a:buFont typeface="Wingdings" pitchFamily="2" charset="2"/>
              <a:buNone/>
            </a:pPr>
            <a:r>
              <a:rPr lang="fr-FR" b="1" dirty="0">
                <a:latin typeface="Calibri" charset="0"/>
                <a:ea typeface="Calibri" charset="0"/>
                <a:cs typeface="Calibri" charset="0"/>
              </a:rPr>
              <a:t>Principes :</a:t>
            </a:r>
          </a:p>
          <a:p>
            <a:pPr marL="0" indent="0" algn="ctr">
              <a:lnSpc>
                <a:spcPts val="2400"/>
              </a:lnSpc>
              <a:spcAft>
                <a:spcPts val="1200"/>
              </a:spcAft>
              <a:buFont typeface="Wingdings" pitchFamily="2" charset="2"/>
              <a:buNone/>
            </a:pPr>
            <a:r>
              <a:rPr lang="fr-FR" sz="2400" b="1" dirty="0">
                <a:solidFill>
                  <a:srgbClr val="336699"/>
                </a:solidFill>
                <a:latin typeface="Calibri" charset="0"/>
                <a:ea typeface="Calibri" charset="0"/>
                <a:cs typeface="Calibri" charset="0"/>
              </a:rPr>
              <a:t>complémentarité – travail d’équipe – concertation</a:t>
            </a:r>
          </a:p>
          <a:p>
            <a:pPr lvl="1">
              <a:lnSpc>
                <a:spcPct val="80000"/>
              </a:lnSpc>
            </a:pPr>
            <a:endParaRPr lang="en-GB" altLang="x-none" dirty="0">
              <a:latin typeface="Calibri" charset="0"/>
              <a:ea typeface="Calibri" charset="0"/>
              <a:cs typeface="Calibri" charset="0"/>
            </a:endParaRPr>
          </a:p>
          <a:p>
            <a:endParaRPr lang="fr-FR" sz="1800" dirty="0">
              <a:latin typeface="Calibri" charset="0"/>
              <a:ea typeface="Calibri" charset="0"/>
              <a:cs typeface="Calibri" charset="0"/>
            </a:endParaRPr>
          </a:p>
        </p:txBody>
      </p:sp>
      <p:pic>
        <p:nvPicPr>
          <p:cNvPr id="6" name="Image 5"/>
          <p:cNvPicPr>
            <a:picLocks noChangeAspect="1"/>
          </p:cNvPicPr>
          <p:nvPr/>
        </p:nvPicPr>
        <p:blipFill>
          <a:blip r:embed="rId2" cstate="print"/>
          <a:stretch>
            <a:fillRect/>
          </a:stretch>
        </p:blipFill>
        <p:spPr>
          <a:xfrm>
            <a:off x="8076094" y="34274"/>
            <a:ext cx="1042506" cy="1060796"/>
          </a:xfrm>
          <a:prstGeom prst="rect">
            <a:avLst/>
          </a:prstGeom>
        </p:spPr>
      </p:pic>
    </p:spTree>
    <p:extLst>
      <p:ext uri="{BB962C8B-B14F-4D97-AF65-F5344CB8AC3E}">
        <p14:creationId xmlns:p14="http://schemas.microsoft.com/office/powerpoint/2010/main" val="186550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3"/>
          <p:cNvSpPr txBox="1">
            <a:spLocks/>
          </p:cNvSpPr>
          <p:nvPr/>
        </p:nvSpPr>
        <p:spPr>
          <a:xfrm>
            <a:off x="827584" y="764704"/>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a:solidFill>
                  <a:srgbClr val="336699"/>
                </a:solidFill>
                <a:latin typeface="Calibri" charset="0"/>
                <a:ea typeface="Calibri" charset="0"/>
                <a:cs typeface="Calibri" charset="0"/>
              </a:rPr>
              <a:t>Co-intervention</a:t>
            </a:r>
            <a:endParaRPr lang="fr-FR" dirty="0">
              <a:solidFill>
                <a:srgbClr val="336699"/>
              </a:solidFill>
              <a:latin typeface="Calibri" charset="0"/>
              <a:ea typeface="Calibri" charset="0"/>
              <a:cs typeface="Calibri" charset="0"/>
            </a:endParaRPr>
          </a:p>
        </p:txBody>
      </p:sp>
      <p:sp>
        <p:nvSpPr>
          <p:cNvPr id="6" name="Espace réservé du contenu 4"/>
          <p:cNvSpPr txBox="1">
            <a:spLocks/>
          </p:cNvSpPr>
          <p:nvPr/>
        </p:nvSpPr>
        <p:spPr>
          <a:xfrm>
            <a:off x="592953" y="1902931"/>
            <a:ext cx="3935773" cy="4666214"/>
          </a:xfrm>
          <a:prstGeom prst="rect">
            <a:avLst/>
          </a:prstGeom>
          <a:solidFill>
            <a:sysClr val="window" lastClr="FFFFFF"/>
          </a:solidFill>
          <a:ln w="25400" cap="flat" cmpd="sng" algn="ctr">
            <a:solidFill>
              <a:srgbClr val="FF6600"/>
            </a:solidFill>
            <a:prstDash val="solid"/>
          </a:ln>
          <a:effectLst/>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1800" kern="1200">
                <a:solidFill>
                  <a:schemeClr val="dk1"/>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dk1"/>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dk1"/>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dk1"/>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dk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dk1"/>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dk1"/>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dk1"/>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dk1"/>
                </a:solidFill>
                <a:latin typeface="+mn-lt"/>
                <a:ea typeface="+mn-ea"/>
                <a:cs typeface="+mn-cs"/>
              </a:defRPr>
            </a:lvl9pPr>
          </a:lstStyle>
          <a:p>
            <a:pPr marL="0" marR="0" lvl="0" indent="0" algn="l" defTabSz="914400" rtl="0" eaLnBrk="1" fontAlgn="auto" latinLnBrk="0" hangingPunct="1">
              <a:lnSpc>
                <a:spcPct val="120000"/>
              </a:lnSpc>
              <a:spcBef>
                <a:spcPts val="2000"/>
              </a:spcBef>
              <a:spcAft>
                <a:spcPts val="0"/>
              </a:spcAft>
              <a:buClr>
                <a:srgbClr val="FF6600"/>
              </a:buClr>
              <a:buSzPct val="75000"/>
              <a:buFont typeface="Wingdings" pitchFamily="2" charset="2"/>
              <a:buNone/>
              <a:tabLst/>
              <a:defRPr/>
            </a:pPr>
            <a:r>
              <a:rPr kumimoji="0" lang="fr-FR" altLang="x-none" sz="1600" b="1"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Travail préparatoire :</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Nécessité de connaître l</a:t>
            </a:r>
            <a:r>
              <a:rPr kumimoji="0" lang="fr-FR" altLang="fr-FR"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a:t>
            </a: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enseignement (objectifs et structure) de l</a:t>
            </a:r>
            <a:r>
              <a:rPr kumimoji="0" lang="fr-FR" altLang="fr-FR"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a:t>
            </a: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autre discipline.</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Nécessité de respecter la démarche pédagogique de chaque discipline.</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Nécessité de planifier les progressions afin que les notions communes soient abordées dans un ordre logique.</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Nécessité d</a:t>
            </a:r>
            <a:r>
              <a:rPr kumimoji="0" lang="fr-FR" altLang="fr-FR"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a:t>
            </a: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identifier les différences de vocabulaire et de notation pour les harmoniser.</a:t>
            </a:r>
          </a:p>
        </p:txBody>
      </p:sp>
      <p:sp>
        <p:nvSpPr>
          <p:cNvPr id="7" name="Espace réservé du contenu 5"/>
          <p:cNvSpPr txBox="1">
            <a:spLocks/>
          </p:cNvSpPr>
          <p:nvPr/>
        </p:nvSpPr>
        <p:spPr>
          <a:xfrm>
            <a:off x="4823520" y="2204864"/>
            <a:ext cx="3657600" cy="4062348"/>
          </a:xfrm>
          <a:prstGeom prst="rect">
            <a:avLst/>
          </a:prstGeom>
          <a:solidFill>
            <a:sysClr val="window" lastClr="FFFFFF"/>
          </a:solidFill>
          <a:ln w="25400" cap="flat" cmpd="sng" algn="ctr">
            <a:solidFill>
              <a:srgbClr val="FF6600"/>
            </a:solidFill>
            <a:prstDash val="solid"/>
          </a:ln>
          <a:effectLst/>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1800" kern="1200">
                <a:solidFill>
                  <a:schemeClr val="dk1"/>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dk1"/>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dk1"/>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dk1"/>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dk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dk1"/>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dk1"/>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dk1"/>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dk1"/>
                </a:solidFill>
                <a:latin typeface="+mn-lt"/>
                <a:ea typeface="+mn-ea"/>
                <a:cs typeface="+mn-cs"/>
              </a:defRPr>
            </a:lvl9pPr>
          </a:lstStyle>
          <a:p>
            <a:pPr marL="0" marR="0" lvl="0" indent="0" algn="l" defTabSz="914400" rtl="0" eaLnBrk="1" fontAlgn="auto" latinLnBrk="0" hangingPunct="1">
              <a:lnSpc>
                <a:spcPct val="120000"/>
              </a:lnSpc>
              <a:spcBef>
                <a:spcPts val="2000"/>
              </a:spcBef>
              <a:spcAft>
                <a:spcPts val="0"/>
              </a:spcAft>
              <a:buClr>
                <a:srgbClr val="074770"/>
              </a:buClr>
              <a:buSzPct val="75000"/>
              <a:buFont typeface="Arial" charset="0"/>
              <a:buNone/>
              <a:tabLst/>
              <a:defRPr/>
            </a:pPr>
            <a:r>
              <a:rPr kumimoji="0" lang="fr-FR" altLang="x-none" sz="1600" b="1"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Organisation :</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Prise en charge des heures de intervention par les enseignants de la classe</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Intervention des deux enseignants dans la même salle ou le même espace de formation technique</a:t>
            </a:r>
          </a:p>
          <a:p>
            <a:pPr marL="177800" marR="0" lvl="1" indent="-177800" algn="l" defTabSz="914400" rtl="0" eaLnBrk="1" fontAlgn="auto" latinLnBrk="0" hangingPunct="1">
              <a:lnSpc>
                <a:spcPct val="120000"/>
              </a:lnSpc>
              <a:spcBef>
                <a:spcPts val="600"/>
              </a:spcBef>
              <a:spcAft>
                <a:spcPts val="0"/>
              </a:spcAft>
              <a:buClr>
                <a:srgbClr val="FF6600"/>
              </a:buClr>
              <a:buSzPct val="100000"/>
              <a:buFont typeface="Wingdings" charset="2"/>
              <a:buChar char="§"/>
              <a:tabLst/>
              <a:defRPr/>
            </a:pPr>
            <a:r>
              <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Organisation des emplois du temps qui permet de la souplesse (chaque semaine, tous les 15 jours</a:t>
            </a:r>
            <a:r>
              <a:rPr kumimoji="0" lang="is-IS"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rPr>
              <a:t>…)</a:t>
            </a:r>
            <a:endParaRPr kumimoji="0" lang="fr-FR" altLang="x-none" sz="1800" b="0" i="0" u="none" strike="noStrike" kern="1200" cap="none" spc="0" normalizeH="0" baseline="0" noProof="0" dirty="0">
              <a:ln>
                <a:noFill/>
              </a:ln>
              <a:solidFill>
                <a:sysClr val="windowText" lastClr="000000"/>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6754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8" name="Titre 1"/>
          <p:cNvSpPr txBox="1">
            <a:spLocks/>
          </p:cNvSpPr>
          <p:nvPr/>
        </p:nvSpPr>
        <p:spPr>
          <a:xfrm>
            <a:off x="777143" y="413460"/>
            <a:ext cx="7556313" cy="56852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r>
              <a:rPr lang="fr-FR" sz="3200" dirty="0">
                <a:solidFill>
                  <a:srgbClr val="336699"/>
                </a:solidFill>
                <a:latin typeface="Calibri" charset="0"/>
                <a:ea typeface="Calibri" charset="0"/>
                <a:cs typeface="Calibri" charset="0"/>
              </a:rPr>
              <a:t>Les modalités de la </a:t>
            </a:r>
            <a:r>
              <a:rPr lang="fr-FR" sz="3200" dirty="0" err="1">
                <a:solidFill>
                  <a:srgbClr val="336699"/>
                </a:solidFill>
                <a:latin typeface="Calibri" charset="0"/>
                <a:ea typeface="Calibri" charset="0"/>
                <a:cs typeface="Calibri" charset="0"/>
              </a:rPr>
              <a:t>co</a:t>
            </a:r>
            <a:r>
              <a:rPr lang="fr-FR" sz="3200" dirty="0">
                <a:solidFill>
                  <a:srgbClr val="336699"/>
                </a:solidFill>
                <a:latin typeface="Calibri" charset="0"/>
                <a:ea typeface="Calibri" charset="0"/>
                <a:cs typeface="Calibri" charset="0"/>
              </a:rPr>
              <a:t>-intervention</a:t>
            </a:r>
          </a:p>
        </p:txBody>
      </p:sp>
      <p:pic>
        <p:nvPicPr>
          <p:cNvPr id="16" name="Image 15"/>
          <p:cNvPicPr>
            <a:picLocks noChangeAspect="1"/>
          </p:cNvPicPr>
          <p:nvPr/>
        </p:nvPicPr>
        <p:blipFill rotWithShape="1">
          <a:blip r:embed="rId2" cstate="print"/>
          <a:srcRect l="49699" t="2959" r="2396" b="38504"/>
          <a:stretch/>
        </p:blipFill>
        <p:spPr>
          <a:xfrm>
            <a:off x="950870" y="1157043"/>
            <a:ext cx="1913334" cy="2347116"/>
          </a:xfrm>
          <a:prstGeom prst="rect">
            <a:avLst/>
          </a:prstGeom>
        </p:spPr>
      </p:pic>
      <p:pic>
        <p:nvPicPr>
          <p:cNvPr id="17" name="Image 16"/>
          <p:cNvPicPr>
            <a:picLocks noChangeAspect="1"/>
          </p:cNvPicPr>
          <p:nvPr/>
        </p:nvPicPr>
        <p:blipFill rotWithShape="1">
          <a:blip r:embed="rId3" cstate="print"/>
          <a:srcRect l="52811" t="2764" r="3892" b="35401"/>
          <a:stretch/>
        </p:blipFill>
        <p:spPr>
          <a:xfrm>
            <a:off x="3774856" y="1176067"/>
            <a:ext cx="1873478" cy="2309070"/>
          </a:xfrm>
          <a:prstGeom prst="rect">
            <a:avLst/>
          </a:prstGeom>
        </p:spPr>
      </p:pic>
      <p:pic>
        <p:nvPicPr>
          <p:cNvPr id="18" name="Image 17"/>
          <p:cNvPicPr>
            <a:picLocks noChangeAspect="1"/>
          </p:cNvPicPr>
          <p:nvPr/>
        </p:nvPicPr>
        <p:blipFill rotWithShape="1">
          <a:blip r:embed="rId4" cstate="print"/>
          <a:srcRect l="51962" t="6500" r="1291" b="22788"/>
          <a:stretch/>
        </p:blipFill>
        <p:spPr>
          <a:xfrm>
            <a:off x="6578792" y="1178413"/>
            <a:ext cx="1920137" cy="2304377"/>
          </a:xfrm>
          <a:prstGeom prst="rect">
            <a:avLst/>
          </a:prstGeom>
        </p:spPr>
      </p:pic>
      <p:pic>
        <p:nvPicPr>
          <p:cNvPr id="19" name="Image 18"/>
          <p:cNvPicPr>
            <a:picLocks noChangeAspect="1"/>
          </p:cNvPicPr>
          <p:nvPr/>
        </p:nvPicPr>
        <p:blipFill rotWithShape="1">
          <a:blip r:embed="rId5" cstate="print"/>
          <a:srcRect l="49234" t="2886" r="1184" b="16650"/>
          <a:stretch/>
        </p:blipFill>
        <p:spPr>
          <a:xfrm>
            <a:off x="951033" y="4039934"/>
            <a:ext cx="1895643" cy="2317754"/>
          </a:xfrm>
          <a:prstGeom prst="rect">
            <a:avLst/>
          </a:prstGeom>
        </p:spPr>
      </p:pic>
      <p:pic>
        <p:nvPicPr>
          <p:cNvPr id="20" name="Image 19"/>
          <p:cNvPicPr>
            <a:picLocks noChangeAspect="1"/>
          </p:cNvPicPr>
          <p:nvPr/>
        </p:nvPicPr>
        <p:blipFill rotWithShape="1">
          <a:blip r:embed="rId6" cstate="print"/>
          <a:srcRect l="42264" t="4139" r="14957" b="26324"/>
          <a:stretch/>
        </p:blipFill>
        <p:spPr>
          <a:xfrm>
            <a:off x="3763022" y="3912732"/>
            <a:ext cx="1867750" cy="2320440"/>
          </a:xfrm>
          <a:prstGeom prst="rect">
            <a:avLst/>
          </a:prstGeom>
        </p:spPr>
      </p:pic>
      <p:pic>
        <p:nvPicPr>
          <p:cNvPr id="21" name="Image 20"/>
          <p:cNvPicPr>
            <a:picLocks noChangeAspect="1"/>
          </p:cNvPicPr>
          <p:nvPr/>
        </p:nvPicPr>
        <p:blipFill rotWithShape="1">
          <a:blip r:embed="rId7" cstate="print"/>
          <a:srcRect l="51737" t="-176" r="1448" b="6552"/>
          <a:stretch/>
        </p:blipFill>
        <p:spPr>
          <a:xfrm>
            <a:off x="6578792" y="3865343"/>
            <a:ext cx="1880524" cy="2309070"/>
          </a:xfrm>
          <a:prstGeom prst="rect">
            <a:avLst/>
          </a:prstGeom>
        </p:spPr>
      </p:pic>
      <p:sp>
        <p:nvSpPr>
          <p:cNvPr id="22" name="Rectangle 21"/>
          <p:cNvSpPr/>
          <p:nvPr/>
        </p:nvSpPr>
        <p:spPr>
          <a:xfrm>
            <a:off x="777143" y="6550223"/>
            <a:ext cx="6940127" cy="307777"/>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1" u="none" strike="noStrike" kern="0" cap="none" spc="0" normalizeH="0" baseline="0" noProof="0">
                <a:ln>
                  <a:noFill/>
                </a:ln>
                <a:solidFill>
                  <a:srgbClr val="0070C0"/>
                </a:solidFill>
                <a:effectLst/>
                <a:uLnTx/>
                <a:uFillTx/>
                <a:latin typeface="Rockwell"/>
              </a:rPr>
              <a:t>D’après Interactions </a:t>
            </a:r>
            <a:r>
              <a:rPr kumimoji="0" lang="fr-FR" sz="1400" b="0" i="1" u="none" strike="noStrike" kern="0" cap="none" spc="0" normalizeH="0" baseline="0" noProof="0" dirty="0">
                <a:ln>
                  <a:noFill/>
                </a:ln>
                <a:solidFill>
                  <a:srgbClr val="0070C0"/>
                </a:solidFill>
                <a:effectLst/>
                <a:uLnTx/>
                <a:uFillTx/>
                <a:latin typeface="Rockwell"/>
              </a:rPr>
              <a:t>: Collaboration </a:t>
            </a:r>
            <a:r>
              <a:rPr kumimoji="0" lang="fr-FR" sz="1400" b="0" i="1" u="none" strike="noStrike" kern="0" cap="none" spc="0" normalizeH="0" baseline="0" noProof="0" dirty="0" err="1">
                <a:ln>
                  <a:noFill/>
                </a:ln>
                <a:solidFill>
                  <a:srgbClr val="0070C0"/>
                </a:solidFill>
                <a:effectLst/>
                <a:uLnTx/>
                <a:uFillTx/>
                <a:latin typeface="Rockwell"/>
              </a:rPr>
              <a:t>Skills</a:t>
            </a:r>
            <a:r>
              <a:rPr kumimoji="0" lang="fr-FR" sz="1400" b="0" i="1" u="none" strike="noStrike" kern="0" cap="none" spc="0" normalizeH="0" baseline="0" noProof="0" dirty="0">
                <a:ln>
                  <a:noFill/>
                </a:ln>
                <a:solidFill>
                  <a:srgbClr val="0070C0"/>
                </a:solidFill>
                <a:effectLst/>
                <a:uLnTx/>
                <a:uFillTx/>
                <a:latin typeface="Rockwell"/>
              </a:rPr>
              <a:t> for </a:t>
            </a:r>
            <a:r>
              <a:rPr kumimoji="0" lang="fr-FR" sz="1400" b="0" i="1" u="none" strike="noStrike" kern="0" cap="none" spc="0" normalizeH="0" baseline="0" noProof="0" dirty="0" err="1">
                <a:ln>
                  <a:noFill/>
                </a:ln>
                <a:solidFill>
                  <a:srgbClr val="0070C0"/>
                </a:solidFill>
                <a:effectLst/>
                <a:uLnTx/>
                <a:uFillTx/>
                <a:latin typeface="Rockwell"/>
              </a:rPr>
              <a:t>School</a:t>
            </a:r>
            <a:r>
              <a:rPr kumimoji="0" lang="fr-FR" sz="1400" b="0" i="1" u="none" strike="noStrike" kern="0" cap="none" spc="0" normalizeH="0" baseline="0" noProof="0" dirty="0">
                <a:ln>
                  <a:noFill/>
                </a:ln>
                <a:solidFill>
                  <a:srgbClr val="0070C0"/>
                </a:solidFill>
                <a:effectLst/>
                <a:uLnTx/>
                <a:uFillTx/>
                <a:latin typeface="Rockwell"/>
              </a:rPr>
              <a:t> </a:t>
            </a:r>
            <a:r>
              <a:rPr kumimoji="0" lang="fr-FR" sz="1400" b="0" i="1" u="none" strike="noStrike" kern="0" cap="none" spc="0" normalizeH="0" baseline="0" noProof="0" dirty="0" err="1">
                <a:ln>
                  <a:noFill/>
                </a:ln>
                <a:solidFill>
                  <a:srgbClr val="0070C0"/>
                </a:solidFill>
                <a:effectLst/>
                <a:uLnTx/>
                <a:uFillTx/>
                <a:latin typeface="Rockwell"/>
              </a:rPr>
              <a:t>Professionals</a:t>
            </a:r>
            <a:endParaRPr kumimoji="0" lang="fr-FR" sz="1400" b="0" i="0" u="none" strike="noStrike" kern="0" cap="none" spc="0" normalizeH="0" baseline="0" noProof="0" dirty="0">
              <a:ln>
                <a:noFill/>
              </a:ln>
              <a:solidFill>
                <a:prstClr val="black"/>
              </a:solidFill>
              <a:effectLst/>
              <a:uLnTx/>
              <a:uFillTx/>
              <a:latin typeface="Rockwell"/>
            </a:endParaRPr>
          </a:p>
        </p:txBody>
      </p:sp>
      <p:sp>
        <p:nvSpPr>
          <p:cNvPr id="32" name="Rectangle 31"/>
          <p:cNvSpPr/>
          <p:nvPr/>
        </p:nvSpPr>
        <p:spPr>
          <a:xfrm>
            <a:off x="6032884" y="6249587"/>
            <a:ext cx="2972340" cy="276999"/>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ysClr val="window" lastClr="FFFF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Rockwell"/>
                <a:ea typeface="Calibri" charset="0"/>
                <a:cs typeface="Calibri" charset="0"/>
              </a:rPr>
              <a:t>Temps de travail commun préparatoire</a:t>
            </a:r>
          </a:p>
        </p:txBody>
      </p:sp>
      <p:sp>
        <p:nvSpPr>
          <p:cNvPr id="33" name="Rectangle 32"/>
          <p:cNvSpPr/>
          <p:nvPr/>
        </p:nvSpPr>
        <p:spPr>
          <a:xfrm>
            <a:off x="2293009" y="3225154"/>
            <a:ext cx="571193"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réduit </a:t>
            </a:r>
          </a:p>
        </p:txBody>
      </p:sp>
      <p:sp>
        <p:nvSpPr>
          <p:cNvPr id="34" name="Rectangle 33"/>
          <p:cNvSpPr/>
          <p:nvPr/>
        </p:nvSpPr>
        <p:spPr>
          <a:xfrm>
            <a:off x="5061857" y="3216305"/>
            <a:ext cx="571193"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réduit </a:t>
            </a:r>
          </a:p>
        </p:txBody>
      </p:sp>
      <p:sp>
        <p:nvSpPr>
          <p:cNvPr id="35" name="Rectangle 34"/>
          <p:cNvSpPr/>
          <p:nvPr/>
        </p:nvSpPr>
        <p:spPr>
          <a:xfrm>
            <a:off x="7812361" y="3231389"/>
            <a:ext cx="641094"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moyen </a:t>
            </a:r>
          </a:p>
        </p:txBody>
      </p:sp>
      <p:sp>
        <p:nvSpPr>
          <p:cNvPr id="36" name="Rectangle 35"/>
          <p:cNvSpPr/>
          <p:nvPr/>
        </p:nvSpPr>
        <p:spPr>
          <a:xfrm>
            <a:off x="2195736" y="4050615"/>
            <a:ext cx="619265"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moyen </a:t>
            </a:r>
          </a:p>
        </p:txBody>
      </p:sp>
      <p:sp>
        <p:nvSpPr>
          <p:cNvPr id="37" name="Rectangle 36"/>
          <p:cNvSpPr/>
          <p:nvPr/>
        </p:nvSpPr>
        <p:spPr>
          <a:xfrm>
            <a:off x="4870102" y="3927505"/>
            <a:ext cx="760669"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important </a:t>
            </a:r>
          </a:p>
        </p:txBody>
      </p:sp>
      <p:sp>
        <p:nvSpPr>
          <p:cNvPr id="38" name="Rectangle 37"/>
          <p:cNvSpPr/>
          <p:nvPr/>
        </p:nvSpPr>
        <p:spPr>
          <a:xfrm>
            <a:off x="7717270" y="3877720"/>
            <a:ext cx="760669" cy="246221"/>
          </a:xfrm>
          <a:prstGeom prst="rect">
            <a:avLst/>
          </a:prstGeom>
          <a:gradFill rotWithShape="1">
            <a:gsLst>
              <a:gs pos="0">
                <a:srgbClr val="F7901E">
                  <a:tint val="100000"/>
                  <a:shade val="40000"/>
                  <a:alpha val="100000"/>
                  <a:satMod val="150000"/>
                  <a:lumMod val="100000"/>
                </a:srgbClr>
              </a:gs>
              <a:gs pos="100000">
                <a:srgbClr val="F7901E">
                  <a:tint val="70000"/>
                  <a:shade val="100000"/>
                  <a:alpha val="100000"/>
                  <a:satMod val="200000"/>
                  <a:lumMod val="100000"/>
                </a:srgbClr>
              </a:gs>
            </a:gsLst>
            <a:lin ang="6000000" scaled="1"/>
          </a:gradFill>
          <a:ln w="12700" cap="flat" cmpd="sng" algn="ctr">
            <a:solidFill>
              <a:srgbClr val="F7901E">
                <a:shade val="95000"/>
                <a:satMod val="105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prstClr val="black"/>
                </a:solidFill>
                <a:effectLst/>
                <a:uLnTx/>
                <a:uFillTx/>
                <a:latin typeface="Rockwell"/>
                <a:ea typeface="Calibri" charset="0"/>
                <a:cs typeface="Calibri" charset="0"/>
              </a:rPr>
              <a:t>important</a:t>
            </a:r>
            <a:r>
              <a:rPr kumimoji="0" lang="fr-FR" sz="1000" b="0" i="0" u="none" strike="noStrike" kern="0" cap="none" spc="0" normalizeH="0" baseline="0" noProof="0" dirty="0">
                <a:ln>
                  <a:noFill/>
                </a:ln>
                <a:solidFill>
                  <a:prstClr val="black"/>
                </a:solidFill>
                <a:effectLst/>
                <a:uLnTx/>
                <a:uFillTx/>
                <a:latin typeface="Rockwell"/>
                <a:ea typeface="Calibri" charset="0"/>
                <a:cs typeface="Calibri" charset="0"/>
              </a:rPr>
              <a:t> </a:t>
            </a:r>
          </a:p>
        </p:txBody>
      </p:sp>
      <p:sp>
        <p:nvSpPr>
          <p:cNvPr id="39" name="ZoneTexte 38"/>
          <p:cNvSpPr txBox="1"/>
          <p:nvPr/>
        </p:nvSpPr>
        <p:spPr>
          <a:xfrm>
            <a:off x="628291" y="880385"/>
            <a:ext cx="2789500" cy="276999"/>
          </a:xfrm>
          <a:prstGeom prst="rect">
            <a:avLst/>
          </a:prstGeom>
          <a:noFill/>
        </p:spPr>
        <p:txBody>
          <a:bodyPr wrap="square" rtlCol="0">
            <a:spAutoFit/>
          </a:bodyPr>
          <a:lstStyle/>
          <a:p>
            <a:pPr algn="ctr"/>
            <a:r>
              <a:rPr lang="fr-FR" sz="1200" b="1" dirty="0">
                <a:solidFill>
                  <a:prstClr val="black"/>
                </a:solidFill>
                <a:latin typeface="Rockwell"/>
              </a:rPr>
              <a:t>L’un enseigne, l’autre observe</a:t>
            </a:r>
          </a:p>
        </p:txBody>
      </p:sp>
      <p:sp>
        <p:nvSpPr>
          <p:cNvPr id="40" name="ZoneTexte 39"/>
          <p:cNvSpPr txBox="1"/>
          <p:nvPr/>
        </p:nvSpPr>
        <p:spPr>
          <a:xfrm>
            <a:off x="3563888" y="880385"/>
            <a:ext cx="2330495" cy="276999"/>
          </a:xfrm>
          <a:prstGeom prst="rect">
            <a:avLst/>
          </a:prstGeom>
          <a:noFill/>
        </p:spPr>
        <p:txBody>
          <a:bodyPr wrap="square" rtlCol="0">
            <a:spAutoFit/>
          </a:bodyPr>
          <a:lstStyle/>
          <a:p>
            <a:pPr algn="ctr"/>
            <a:r>
              <a:rPr lang="fr-FR" sz="1200" b="1" dirty="0">
                <a:solidFill>
                  <a:prstClr val="black"/>
                </a:solidFill>
                <a:latin typeface="Rockwell"/>
              </a:rPr>
              <a:t>L’un enseigne, l’autre aide</a:t>
            </a:r>
          </a:p>
        </p:txBody>
      </p:sp>
      <p:sp>
        <p:nvSpPr>
          <p:cNvPr id="41" name="Rectangle 40"/>
          <p:cNvSpPr/>
          <p:nvPr/>
        </p:nvSpPr>
        <p:spPr>
          <a:xfrm>
            <a:off x="6533351" y="931017"/>
            <a:ext cx="2255431" cy="276999"/>
          </a:xfrm>
          <a:prstGeom prst="rect">
            <a:avLst/>
          </a:prstGeom>
        </p:spPr>
        <p:txBody>
          <a:bodyPr wrap="square">
            <a:spAutoFit/>
          </a:bodyPr>
          <a:lstStyle/>
          <a:p>
            <a:r>
              <a:rPr lang="fr-FR" sz="1200" b="1" dirty="0">
                <a:solidFill>
                  <a:prstClr val="black"/>
                </a:solidFill>
                <a:latin typeface="Rockwell"/>
              </a:rPr>
              <a:t>Enseignement parallèle</a:t>
            </a:r>
          </a:p>
        </p:txBody>
      </p:sp>
      <p:sp>
        <p:nvSpPr>
          <p:cNvPr id="42" name="Rectangle 41"/>
          <p:cNvSpPr/>
          <p:nvPr/>
        </p:nvSpPr>
        <p:spPr>
          <a:xfrm>
            <a:off x="801514" y="3667321"/>
            <a:ext cx="2442049" cy="307777"/>
          </a:xfrm>
          <a:prstGeom prst="rect">
            <a:avLst/>
          </a:prstGeom>
        </p:spPr>
        <p:txBody>
          <a:bodyPr wrap="square">
            <a:spAutoFit/>
          </a:bodyPr>
          <a:lstStyle/>
          <a:p>
            <a:r>
              <a:rPr lang="fr-FR" sz="1400" b="1" dirty="0"/>
              <a:t>L'enseignement en ateliers</a:t>
            </a:r>
          </a:p>
        </p:txBody>
      </p:sp>
      <p:sp>
        <p:nvSpPr>
          <p:cNvPr id="43" name="ZoneTexte 42"/>
          <p:cNvSpPr txBox="1"/>
          <p:nvPr/>
        </p:nvSpPr>
        <p:spPr>
          <a:xfrm>
            <a:off x="3152924" y="3622496"/>
            <a:ext cx="3062017" cy="307777"/>
          </a:xfrm>
          <a:prstGeom prst="rect">
            <a:avLst/>
          </a:prstGeom>
          <a:noFill/>
        </p:spPr>
        <p:txBody>
          <a:bodyPr wrap="square" rtlCol="0">
            <a:spAutoFit/>
          </a:bodyPr>
          <a:lstStyle/>
          <a:p>
            <a:pPr algn="ctr"/>
            <a:r>
              <a:rPr lang="fr-FR" sz="1400" b="1" dirty="0"/>
              <a:t>Enseignement avec groupe différencié</a:t>
            </a:r>
          </a:p>
        </p:txBody>
      </p:sp>
      <p:sp>
        <p:nvSpPr>
          <p:cNvPr id="44" name="Rectangle 43"/>
          <p:cNvSpPr/>
          <p:nvPr/>
        </p:nvSpPr>
        <p:spPr>
          <a:xfrm>
            <a:off x="6989569" y="3612217"/>
            <a:ext cx="986039" cy="307777"/>
          </a:xfrm>
          <a:prstGeom prst="rect">
            <a:avLst/>
          </a:prstGeom>
        </p:spPr>
        <p:txBody>
          <a:bodyPr wrap="none">
            <a:spAutoFit/>
          </a:bodyPr>
          <a:lstStyle/>
          <a:p>
            <a:r>
              <a:rPr lang="fr-FR" sz="1400" b="1" dirty="0"/>
              <a:t>En tandem</a:t>
            </a:r>
          </a:p>
        </p:txBody>
      </p:sp>
      <p:pic>
        <p:nvPicPr>
          <p:cNvPr id="45" name="Image 44"/>
          <p:cNvPicPr>
            <a:picLocks noChangeAspect="1"/>
          </p:cNvPicPr>
          <p:nvPr/>
        </p:nvPicPr>
        <p:blipFill>
          <a:blip r:embed="rId8" cstate="print"/>
          <a:stretch>
            <a:fillRect/>
          </a:stretch>
        </p:blipFill>
        <p:spPr>
          <a:xfrm>
            <a:off x="8242408" y="34274"/>
            <a:ext cx="876191" cy="891563"/>
          </a:xfrm>
          <a:prstGeom prst="rect">
            <a:avLst/>
          </a:prstGeom>
        </p:spPr>
      </p:pic>
    </p:spTree>
    <p:extLst>
      <p:ext uri="{BB962C8B-B14F-4D97-AF65-F5344CB8AC3E}">
        <p14:creationId xmlns:p14="http://schemas.microsoft.com/office/powerpoint/2010/main" val="27730270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1495</Words>
  <Application>Microsoft Office PowerPoint</Application>
  <PresentationFormat>Affichage à l'écran (4:3)</PresentationFormat>
  <Paragraphs>240</Paragraphs>
  <Slides>27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ＭＳ Ｐゴシック</vt:lpstr>
      <vt:lpstr>Aldo</vt:lpstr>
      <vt:lpstr>Arial</vt:lpstr>
      <vt:lpstr>Arial Narrow</vt:lpstr>
      <vt:lpstr>Calibri</vt:lpstr>
      <vt:lpstr>Helvetica</vt:lpstr>
      <vt:lpstr>Rockwell</vt:lpstr>
      <vt:lpstr>Wingdings</vt:lpstr>
      <vt:lpstr>Zapf Dingbats</vt:lpstr>
      <vt:lpstr>Thème Office</vt:lpstr>
      <vt:lpstr>Rénovation des diplômes et évolution de l’évaluation</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Séminaire DDFPT 2017</vt:lpstr>
      <vt:lpstr>Présentation PowerPoint</vt:lpstr>
      <vt:lpstr>Séminaire DDFPT 2017</vt:lpstr>
      <vt:lpstr>Séminaire DDFPT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Ordre du jour</dc:title>
  <dc:creator>cvaylet</dc:creator>
  <cp:lastModifiedBy>CHRISTIAN VAYLET</cp:lastModifiedBy>
  <cp:revision>24</cp:revision>
  <dcterms:created xsi:type="dcterms:W3CDTF">2017-03-20T09:29:13Z</dcterms:created>
  <dcterms:modified xsi:type="dcterms:W3CDTF">2017-04-25T15:39:12Z</dcterms:modified>
</cp:coreProperties>
</file>