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3" r:id="rId10"/>
    <p:sldId id="265" r:id="rId11"/>
    <p:sldId id="269" r:id="rId12"/>
    <p:sldId id="266" r:id="rId13"/>
    <p:sldId id="267" r:id="rId14"/>
    <p:sldId id="271" r:id="rId15"/>
    <p:sldId id="270"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3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228832C8-4760-4611-A092-D4DDA5E8964E}" type="datetimeFigureOut">
              <a:rPr lang="fr-FR" smtClean="0"/>
              <a:pPr/>
              <a:t>26/04/2017</a:t>
            </a:fld>
            <a:endParaRPr lang="fr-FR" dirty="0"/>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F43C2ACB-FF80-4873-AB60-1DD274DDADA9}"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28832C8-4760-4611-A092-D4DDA5E8964E}" type="datetimeFigureOut">
              <a:rPr lang="fr-FR" smtClean="0"/>
              <a:pPr/>
              <a:t>26/04/2017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43C2ACB-FF80-4873-AB60-1DD274DDADA9}"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28832C8-4760-4611-A092-D4DDA5E8964E}" type="datetimeFigureOut">
              <a:rPr lang="fr-FR" smtClean="0"/>
              <a:pPr/>
              <a:t>26/04/2017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43C2ACB-FF80-4873-AB60-1DD274DDADA9}"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228832C8-4760-4611-A092-D4DDA5E8964E}" type="datetimeFigureOut">
              <a:rPr lang="fr-FR" smtClean="0"/>
              <a:pPr/>
              <a:t>26/04/2017</a:t>
            </a:fld>
            <a:endParaRPr lang="fr-FR" dirty="0"/>
          </a:p>
        </p:txBody>
      </p:sp>
      <p:sp>
        <p:nvSpPr>
          <p:cNvPr id="9" name="Espace réservé du numéro de diapositive 8"/>
          <p:cNvSpPr>
            <a:spLocks noGrp="1"/>
          </p:cNvSpPr>
          <p:nvPr>
            <p:ph type="sldNum" sz="quarter" idx="15"/>
          </p:nvPr>
        </p:nvSpPr>
        <p:spPr/>
        <p:txBody>
          <a:bodyPr rtlCol="0"/>
          <a:lstStyle/>
          <a:p>
            <a:fld id="{F43C2ACB-FF80-4873-AB60-1DD274DDADA9}" type="slidenum">
              <a:rPr lang="fr-FR" smtClean="0"/>
              <a:pPr/>
              <a:t>‹N°›</a:t>
            </a:fld>
            <a:endParaRPr lang="fr-FR" dirty="0"/>
          </a:p>
        </p:txBody>
      </p:sp>
      <p:sp>
        <p:nvSpPr>
          <p:cNvPr id="10" name="Espace réservé du pied de page 9"/>
          <p:cNvSpPr>
            <a:spLocks noGrp="1"/>
          </p:cNvSpPr>
          <p:nvPr>
            <p:ph type="ftr" sz="quarter" idx="16"/>
          </p:nvPr>
        </p:nvSpPr>
        <p:spPr/>
        <p:txBody>
          <a:bodyPr rtlCol="0"/>
          <a:lstStyle/>
          <a:p>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228832C8-4760-4611-A092-D4DDA5E8964E}" type="datetimeFigureOut">
              <a:rPr lang="fr-FR" smtClean="0"/>
              <a:pPr/>
              <a:t>26/04/2017</a:t>
            </a:fld>
            <a:endParaRPr lang="fr-FR" dirty="0"/>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F43C2ACB-FF80-4873-AB60-1DD274DDADA9}"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28832C8-4760-4611-A092-D4DDA5E8964E}" type="datetimeFigureOut">
              <a:rPr lang="fr-FR" smtClean="0"/>
              <a:pPr/>
              <a:t>26/04/2017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43C2ACB-FF80-4873-AB60-1DD274DDADA9}" type="slidenum">
              <a:rPr lang="fr-FR" smtClean="0"/>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228832C8-4760-4611-A092-D4DDA5E8964E}" type="datetimeFigureOut">
              <a:rPr lang="fr-FR" smtClean="0"/>
              <a:pPr/>
              <a:t>26/04/2017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F43C2ACB-FF80-4873-AB60-1DD274DDADA9}" type="slidenum">
              <a:rPr lang="fr-FR" smtClean="0"/>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228832C8-4760-4611-A092-D4DDA5E8964E}" type="datetimeFigureOut">
              <a:rPr lang="fr-FR" smtClean="0"/>
              <a:pPr/>
              <a:t>26/04/2017</a:t>
            </a:fld>
            <a:endParaRPr lang="fr-FR" dirty="0"/>
          </a:p>
        </p:txBody>
      </p:sp>
      <p:sp>
        <p:nvSpPr>
          <p:cNvPr id="7" name="Espace réservé du numéro de diapositive 6"/>
          <p:cNvSpPr>
            <a:spLocks noGrp="1"/>
          </p:cNvSpPr>
          <p:nvPr>
            <p:ph type="sldNum" sz="quarter" idx="11"/>
          </p:nvPr>
        </p:nvSpPr>
        <p:spPr/>
        <p:txBody>
          <a:bodyPr rtlCol="0"/>
          <a:lstStyle/>
          <a:p>
            <a:fld id="{F43C2ACB-FF80-4873-AB60-1DD274DDADA9}" type="slidenum">
              <a:rPr lang="fr-FR" smtClean="0"/>
              <a:pPr/>
              <a:t>‹N°›</a:t>
            </a:fld>
            <a:endParaRPr lang="fr-FR" dirty="0"/>
          </a:p>
        </p:txBody>
      </p:sp>
      <p:sp>
        <p:nvSpPr>
          <p:cNvPr id="8" name="Espace réservé du pied de page 7"/>
          <p:cNvSpPr>
            <a:spLocks noGrp="1"/>
          </p:cNvSpPr>
          <p:nvPr>
            <p:ph type="ftr" sz="quarter" idx="12"/>
          </p:nvPr>
        </p:nvSpPr>
        <p:spPr/>
        <p:txBody>
          <a:bodyPr rtlCol="0"/>
          <a:lstStyle/>
          <a:p>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28832C8-4760-4611-A092-D4DDA5E8964E}" type="datetimeFigureOut">
              <a:rPr lang="fr-FR" smtClean="0"/>
              <a:pPr/>
              <a:t>26/04/2017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43C2ACB-FF80-4873-AB60-1DD274DDADA9}"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228832C8-4760-4611-A092-D4DDA5E8964E}" type="datetimeFigureOut">
              <a:rPr lang="fr-FR" smtClean="0"/>
              <a:pPr/>
              <a:t>26/04/2017</a:t>
            </a:fld>
            <a:endParaRPr lang="fr-FR" dirty="0"/>
          </a:p>
        </p:txBody>
      </p:sp>
      <p:sp>
        <p:nvSpPr>
          <p:cNvPr id="22" name="Espace réservé du numéro de diapositive 21"/>
          <p:cNvSpPr>
            <a:spLocks noGrp="1"/>
          </p:cNvSpPr>
          <p:nvPr>
            <p:ph type="sldNum" sz="quarter" idx="15"/>
          </p:nvPr>
        </p:nvSpPr>
        <p:spPr/>
        <p:txBody>
          <a:bodyPr rtlCol="0"/>
          <a:lstStyle/>
          <a:p>
            <a:fld id="{F43C2ACB-FF80-4873-AB60-1DD274DDADA9}" type="slidenum">
              <a:rPr lang="fr-FR" smtClean="0"/>
              <a:pPr/>
              <a:t>‹N°›</a:t>
            </a:fld>
            <a:endParaRPr lang="fr-FR" dirty="0"/>
          </a:p>
        </p:txBody>
      </p:sp>
      <p:sp>
        <p:nvSpPr>
          <p:cNvPr id="23" name="Espace réservé du pied de page 22"/>
          <p:cNvSpPr>
            <a:spLocks noGrp="1"/>
          </p:cNvSpPr>
          <p:nvPr>
            <p:ph type="ftr" sz="quarter" idx="16"/>
          </p:nvPr>
        </p:nvSpPr>
        <p:spPr/>
        <p:txBody>
          <a:bodyPr rtlCol="0"/>
          <a:lstStyle/>
          <a:p>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228832C8-4760-4611-A092-D4DDA5E8964E}" type="datetimeFigureOut">
              <a:rPr lang="fr-FR" smtClean="0"/>
              <a:pPr/>
              <a:t>26/04/2017</a:t>
            </a:fld>
            <a:endParaRPr lang="fr-FR" dirty="0"/>
          </a:p>
        </p:txBody>
      </p:sp>
      <p:sp>
        <p:nvSpPr>
          <p:cNvPr id="18" name="Espace réservé du numéro de diapositive 17"/>
          <p:cNvSpPr>
            <a:spLocks noGrp="1"/>
          </p:cNvSpPr>
          <p:nvPr>
            <p:ph type="sldNum" sz="quarter" idx="11"/>
          </p:nvPr>
        </p:nvSpPr>
        <p:spPr/>
        <p:txBody>
          <a:bodyPr rtlCol="0"/>
          <a:lstStyle/>
          <a:p>
            <a:fld id="{F43C2ACB-FF80-4873-AB60-1DD274DDADA9}" type="slidenum">
              <a:rPr lang="fr-FR" smtClean="0"/>
              <a:pPr/>
              <a:t>‹N°›</a:t>
            </a:fld>
            <a:endParaRPr lang="fr-FR" dirty="0"/>
          </a:p>
        </p:txBody>
      </p:sp>
      <p:sp>
        <p:nvSpPr>
          <p:cNvPr id="21" name="Espace réservé du pied de page 20"/>
          <p:cNvSpPr>
            <a:spLocks noGrp="1"/>
          </p:cNvSpPr>
          <p:nvPr>
            <p:ph type="ftr" sz="quarter" idx="12"/>
          </p:nvPr>
        </p:nvSpPr>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28832C8-4760-4611-A092-D4DDA5E8964E}" type="datetimeFigureOut">
              <a:rPr lang="fr-FR" smtClean="0"/>
              <a:pPr/>
              <a:t>26/04/2017</a:t>
            </a:fld>
            <a:endParaRPr lang="fr-FR" dirty="0"/>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3C2ACB-FF80-4873-AB60-1DD274DDADA9}"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2348880"/>
            <a:ext cx="6048672" cy="584775"/>
          </a:xfrm>
          <a:prstGeom prst="rect">
            <a:avLst/>
          </a:prstGeom>
          <a:noFill/>
        </p:spPr>
        <p:txBody>
          <a:bodyPr wrap="square" rtlCol="0">
            <a:spAutoFit/>
          </a:bodyPr>
          <a:lstStyle/>
          <a:p>
            <a:r>
              <a:rPr lang="fr-FR" sz="3200" dirty="0" smtClean="0">
                <a:latin typeface="Calibri" pitchFamily="34" charset="0"/>
              </a:rPr>
              <a:t>L’origine du projet </a:t>
            </a:r>
            <a:r>
              <a:rPr lang="fr-FR" sz="2800" dirty="0" smtClean="0">
                <a:latin typeface="Calibri" pitchFamily="34" charset="0"/>
              </a:rPr>
              <a:t>:</a:t>
            </a:r>
          </a:p>
        </p:txBody>
      </p:sp>
      <p:sp>
        <p:nvSpPr>
          <p:cNvPr id="6" name="ZoneTexte 5"/>
          <p:cNvSpPr txBox="1"/>
          <p:nvPr/>
        </p:nvSpPr>
        <p:spPr>
          <a:xfrm>
            <a:off x="2483768" y="2924944"/>
            <a:ext cx="6192688" cy="1200329"/>
          </a:xfrm>
          <a:prstGeom prst="rect">
            <a:avLst/>
          </a:prstGeom>
          <a:noFill/>
        </p:spPr>
        <p:txBody>
          <a:bodyPr wrap="square" rtlCol="0">
            <a:spAutoFit/>
          </a:bodyPr>
          <a:lstStyle/>
          <a:p>
            <a:r>
              <a:rPr lang="fr-FR" sz="2400" dirty="0" smtClean="0">
                <a:latin typeface="Calibri" pitchFamily="34" charset="0"/>
              </a:rPr>
              <a:t>A la rentrée 2016, deux équipes pédagogiques de la SEP ont été renouvelées dans une proportion d’environ 50%.</a:t>
            </a:r>
            <a:endParaRPr lang="fr-FR" sz="2400" dirty="0">
              <a:latin typeface="Calibri" pitchFamily="34" charset="0"/>
            </a:endParaRPr>
          </a:p>
        </p:txBody>
      </p:sp>
      <p:sp>
        <p:nvSpPr>
          <p:cNvPr id="8" name="ZoneTexte 7"/>
          <p:cNvSpPr txBox="1"/>
          <p:nvPr/>
        </p:nvSpPr>
        <p:spPr>
          <a:xfrm>
            <a:off x="2483768" y="4221088"/>
            <a:ext cx="6120680" cy="830997"/>
          </a:xfrm>
          <a:prstGeom prst="rect">
            <a:avLst/>
          </a:prstGeom>
          <a:noFill/>
        </p:spPr>
        <p:txBody>
          <a:bodyPr wrap="square" rtlCol="0">
            <a:spAutoFit/>
          </a:bodyPr>
          <a:lstStyle/>
          <a:p>
            <a:r>
              <a:rPr lang="fr-FR" sz="2400" dirty="0" smtClean="0">
                <a:latin typeface="Calibri" pitchFamily="34" charset="0"/>
              </a:rPr>
              <a:t>Les nouveaux collègues étaient tous des contractuels nouvellement recrutés.</a:t>
            </a:r>
            <a:endParaRPr lang="fr-FR" sz="2400" dirty="0">
              <a:latin typeface="Calibri" pitchFamily="34" charset="0"/>
            </a:endParaRPr>
          </a:p>
        </p:txBody>
      </p:sp>
      <p:sp>
        <p:nvSpPr>
          <p:cNvPr id="9" name="ZoneTexte 8"/>
          <p:cNvSpPr txBox="1"/>
          <p:nvPr/>
        </p:nvSpPr>
        <p:spPr>
          <a:xfrm>
            <a:off x="2483768" y="5301208"/>
            <a:ext cx="6048672" cy="1200329"/>
          </a:xfrm>
          <a:prstGeom prst="rect">
            <a:avLst/>
          </a:prstGeom>
          <a:noFill/>
        </p:spPr>
        <p:txBody>
          <a:bodyPr wrap="square" rtlCol="0">
            <a:spAutoFit/>
          </a:bodyPr>
          <a:lstStyle/>
          <a:p>
            <a:r>
              <a:rPr lang="fr-FR" sz="2400" b="1" i="1" dirty="0" smtClean="0">
                <a:latin typeface="Calibri" pitchFamily="34" charset="0"/>
              </a:rPr>
              <a:t>L’objectif était d’intégrer, au plus vite, ces collègues au sein de ce qu’il restait des équipes pédagogiques expérimentées.</a:t>
            </a:r>
            <a:endParaRPr lang="fr-FR" sz="2400" b="1"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844824"/>
            <a:ext cx="6048672" cy="461665"/>
          </a:xfrm>
          <a:prstGeom prst="rect">
            <a:avLst/>
          </a:prstGeom>
          <a:noFill/>
        </p:spPr>
        <p:txBody>
          <a:bodyPr wrap="square" rtlCol="0">
            <a:spAutoFit/>
          </a:bodyPr>
          <a:lstStyle/>
          <a:p>
            <a:r>
              <a:rPr lang="fr-FR" sz="2400" b="1" dirty="0" smtClean="0">
                <a:latin typeface="Calibri" pitchFamily="34" charset="0"/>
              </a:rPr>
              <a:t>2</a:t>
            </a:r>
            <a:r>
              <a:rPr lang="fr-FR" sz="2400" b="1" baseline="30000" dirty="0" smtClean="0">
                <a:latin typeface="Calibri" pitchFamily="34" charset="0"/>
              </a:rPr>
              <a:t>ème</a:t>
            </a:r>
            <a:r>
              <a:rPr lang="fr-FR" sz="2400" b="1" dirty="0" smtClean="0">
                <a:latin typeface="Calibri" pitchFamily="34" charset="0"/>
              </a:rPr>
              <a:t> réunion </a:t>
            </a:r>
            <a:r>
              <a:rPr lang="fr-FR" sz="2400" dirty="0" smtClean="0">
                <a:latin typeface="Calibri" pitchFamily="34" charset="0"/>
              </a:rPr>
              <a:t>(2</a:t>
            </a:r>
            <a:r>
              <a:rPr lang="fr-FR" sz="2400" baseline="30000" dirty="0" smtClean="0">
                <a:latin typeface="Calibri" pitchFamily="34" charset="0"/>
              </a:rPr>
              <a:t>ème</a:t>
            </a:r>
            <a:r>
              <a:rPr lang="fr-FR" sz="2400" dirty="0" smtClean="0">
                <a:latin typeface="Calibri" pitchFamily="34" charset="0"/>
              </a:rPr>
              <a:t> partie)</a:t>
            </a:r>
            <a:r>
              <a:rPr lang="fr-FR" sz="2400" b="1" dirty="0" smtClean="0">
                <a:latin typeface="Calibri" pitchFamily="34" charset="0"/>
              </a:rPr>
              <a:t>:</a:t>
            </a:r>
          </a:p>
        </p:txBody>
      </p:sp>
      <p:sp>
        <p:nvSpPr>
          <p:cNvPr id="8" name="ZoneTexte 7"/>
          <p:cNvSpPr txBox="1"/>
          <p:nvPr/>
        </p:nvSpPr>
        <p:spPr>
          <a:xfrm>
            <a:off x="2123728" y="2276872"/>
            <a:ext cx="6552728" cy="1569660"/>
          </a:xfrm>
          <a:prstGeom prst="rect">
            <a:avLst/>
          </a:prstGeom>
          <a:noFill/>
        </p:spPr>
        <p:txBody>
          <a:bodyPr wrap="square" rtlCol="0">
            <a:spAutoFit/>
          </a:bodyPr>
          <a:lstStyle/>
          <a:p>
            <a:r>
              <a:rPr lang="fr-FR" sz="2400" dirty="0" smtClean="0">
                <a:latin typeface="Calibri" pitchFamily="34" charset="0"/>
              </a:rPr>
              <a:t> A partir d’exemples de progressions pédagogiques existantes, dans d’autres établissements et autres filières, Madame l’inspectrice a montré le développement de séquences d’enseignement.</a:t>
            </a:r>
            <a:endParaRPr lang="fr-FR" sz="2400" dirty="0">
              <a:latin typeface="Calibri" pitchFamily="34" charset="0"/>
            </a:endParaRPr>
          </a:p>
        </p:txBody>
      </p:sp>
      <p:sp>
        <p:nvSpPr>
          <p:cNvPr id="12" name="ZoneTexte 11"/>
          <p:cNvSpPr txBox="1"/>
          <p:nvPr/>
        </p:nvSpPr>
        <p:spPr>
          <a:xfrm>
            <a:off x="2267744" y="3933056"/>
            <a:ext cx="6624736" cy="3170099"/>
          </a:xfrm>
          <a:prstGeom prst="rect">
            <a:avLst/>
          </a:prstGeom>
          <a:noFill/>
        </p:spPr>
        <p:txBody>
          <a:bodyPr wrap="square" rtlCol="0">
            <a:spAutoFit/>
          </a:bodyPr>
          <a:lstStyle/>
          <a:p>
            <a:r>
              <a:rPr lang="fr-FR" sz="2400" b="1" i="1" dirty="0" smtClean="0">
                <a:latin typeface="Calibri" pitchFamily="34" charset="0"/>
              </a:rPr>
              <a:t>La demande : A partir de la progression pédagogique présentée, planifier les séquences sur l’ensemble du cycle et développer complètement une séquence d’enseignement :</a:t>
            </a:r>
          </a:p>
          <a:p>
            <a:r>
              <a:rPr lang="fr-FR" sz="2000" b="1" i="1" dirty="0" smtClean="0">
                <a:latin typeface="Calibri" pitchFamily="34" charset="0"/>
              </a:rPr>
              <a:t>définition des pré-requis, décomposition en séances (Lancement, TP, synthèse), définition des supports d’étude et des critères d’évaluation, rédaction des documents profs et élèves.</a:t>
            </a:r>
          </a:p>
          <a:p>
            <a:endParaRPr lang="fr-FR" sz="2400" dirty="0">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772816"/>
            <a:ext cx="6048672" cy="461665"/>
          </a:xfrm>
          <a:prstGeom prst="rect">
            <a:avLst/>
          </a:prstGeom>
          <a:noFill/>
        </p:spPr>
        <p:txBody>
          <a:bodyPr wrap="square" rtlCol="0">
            <a:spAutoFit/>
          </a:bodyPr>
          <a:lstStyle/>
          <a:p>
            <a:r>
              <a:rPr lang="fr-FR" sz="2400" b="1" dirty="0" smtClean="0">
                <a:latin typeface="Calibri" pitchFamily="34" charset="0"/>
              </a:rPr>
              <a:t>Organisation interne :</a:t>
            </a:r>
          </a:p>
        </p:txBody>
      </p:sp>
      <p:sp>
        <p:nvSpPr>
          <p:cNvPr id="9" name="ZoneTexte 8"/>
          <p:cNvSpPr txBox="1"/>
          <p:nvPr/>
        </p:nvSpPr>
        <p:spPr>
          <a:xfrm>
            <a:off x="2123728" y="4437112"/>
            <a:ext cx="6552728" cy="1815882"/>
          </a:xfrm>
          <a:prstGeom prst="rect">
            <a:avLst/>
          </a:prstGeom>
          <a:noFill/>
        </p:spPr>
        <p:txBody>
          <a:bodyPr wrap="square" rtlCol="0">
            <a:spAutoFit/>
          </a:bodyPr>
          <a:lstStyle/>
          <a:p>
            <a:pPr lvl="1"/>
            <a:r>
              <a:rPr lang="fr-FR" sz="2400" dirty="0" smtClean="0">
                <a:latin typeface="Calibri" pitchFamily="34" charset="0"/>
              </a:rPr>
              <a:t>J’ai rencontré des difficultés à suivre l’avancement du troisième, un antagonisme de personnes rendant difficile le travail collectif.</a:t>
            </a:r>
          </a:p>
          <a:p>
            <a:pPr lvl="1"/>
            <a:endParaRPr lang="fr-FR" sz="2000" dirty="0" smtClean="0">
              <a:latin typeface="Calibri" pitchFamily="34" charset="0"/>
            </a:endParaRPr>
          </a:p>
          <a:p>
            <a:pPr lvl="1"/>
            <a:endParaRPr lang="fr-FR" sz="2000" dirty="0">
              <a:latin typeface="Calibri" pitchFamily="34" charset="0"/>
            </a:endParaRPr>
          </a:p>
        </p:txBody>
      </p:sp>
      <p:sp>
        <p:nvSpPr>
          <p:cNvPr id="8" name="ZoneTexte 7"/>
          <p:cNvSpPr txBox="1"/>
          <p:nvPr/>
        </p:nvSpPr>
        <p:spPr>
          <a:xfrm>
            <a:off x="2843808" y="2132856"/>
            <a:ext cx="5400600" cy="461665"/>
          </a:xfrm>
          <a:prstGeom prst="rect">
            <a:avLst/>
          </a:prstGeom>
          <a:noFill/>
        </p:spPr>
        <p:txBody>
          <a:bodyPr wrap="square" rtlCol="0">
            <a:spAutoFit/>
          </a:bodyPr>
          <a:lstStyle/>
          <a:p>
            <a:r>
              <a:rPr lang="fr-FR" sz="2400" i="1" dirty="0" smtClean="0">
                <a:latin typeface="Calibri" pitchFamily="34" charset="0"/>
              </a:rPr>
              <a:t> </a:t>
            </a:r>
            <a:endParaRPr lang="fr-FR" sz="2400" i="1" dirty="0">
              <a:latin typeface="Calibri" pitchFamily="34" charset="0"/>
            </a:endParaRPr>
          </a:p>
        </p:txBody>
      </p:sp>
      <p:sp>
        <p:nvSpPr>
          <p:cNvPr id="10" name="ZoneTexte 9"/>
          <p:cNvSpPr txBox="1"/>
          <p:nvPr/>
        </p:nvSpPr>
        <p:spPr>
          <a:xfrm>
            <a:off x="2627784" y="2132856"/>
            <a:ext cx="6264696" cy="1107996"/>
          </a:xfrm>
          <a:prstGeom prst="rect">
            <a:avLst/>
          </a:prstGeom>
          <a:noFill/>
        </p:spPr>
        <p:txBody>
          <a:bodyPr wrap="square" rtlCol="0">
            <a:spAutoFit/>
          </a:bodyPr>
          <a:lstStyle/>
          <a:p>
            <a:pPr marL="0" lvl="1"/>
            <a:r>
              <a:rPr lang="fr-FR" sz="2400" dirty="0" smtClean="0">
                <a:latin typeface="Calibri" pitchFamily="34" charset="0"/>
              </a:rPr>
              <a:t>Deux</a:t>
            </a:r>
            <a:r>
              <a:rPr lang="fr-FR" sz="2400" dirty="0" smtClean="0">
                <a:latin typeface="Calibri" pitchFamily="34" charset="0"/>
              </a:rPr>
              <a:t> </a:t>
            </a:r>
            <a:r>
              <a:rPr lang="fr-FR" sz="2400" dirty="0" smtClean="0">
                <a:latin typeface="Calibri" pitchFamily="34" charset="0"/>
              </a:rPr>
              <a:t>des trois groupes m’ont tenu informé régulièrement de l’avancement de leur travaux.</a:t>
            </a:r>
          </a:p>
          <a:p>
            <a:endParaRPr lang="fr-FR" dirty="0"/>
          </a:p>
        </p:txBody>
      </p:sp>
      <p:sp>
        <p:nvSpPr>
          <p:cNvPr id="11" name="ZoneTexte 10"/>
          <p:cNvSpPr txBox="1"/>
          <p:nvPr/>
        </p:nvSpPr>
        <p:spPr>
          <a:xfrm>
            <a:off x="2627784" y="2924944"/>
            <a:ext cx="6048672" cy="1846659"/>
          </a:xfrm>
          <a:prstGeom prst="rect">
            <a:avLst/>
          </a:prstGeom>
          <a:noFill/>
        </p:spPr>
        <p:txBody>
          <a:bodyPr wrap="square" rtlCol="0">
            <a:spAutoFit/>
          </a:bodyPr>
          <a:lstStyle/>
          <a:p>
            <a:pPr marL="0" lvl="1"/>
            <a:r>
              <a:rPr lang="fr-FR" sz="2400" dirty="0" smtClean="0">
                <a:latin typeface="Calibri" pitchFamily="34" charset="0"/>
              </a:rPr>
              <a:t>Ces deux binômes se sont </a:t>
            </a:r>
            <a:r>
              <a:rPr lang="fr-FR" sz="2400" dirty="0" smtClean="0">
                <a:latin typeface="Calibri" pitchFamily="34" charset="0"/>
              </a:rPr>
              <a:t>vus </a:t>
            </a:r>
            <a:r>
              <a:rPr lang="fr-FR" sz="2400" dirty="0" smtClean="0">
                <a:latin typeface="Calibri" pitchFamily="34" charset="0"/>
              </a:rPr>
              <a:t>régulièrement, les collègues des métiers d’arts profitant de l’expérience du groupe bac pro (2 professeurs titulaires).</a:t>
            </a:r>
          </a:p>
          <a:p>
            <a:endParaRPr lang="fr-FR" dirty="0"/>
          </a:p>
        </p:txBody>
      </p:sp>
      <p:sp>
        <p:nvSpPr>
          <p:cNvPr id="14" name="ZoneTexte 13"/>
          <p:cNvSpPr txBox="1"/>
          <p:nvPr/>
        </p:nvSpPr>
        <p:spPr>
          <a:xfrm>
            <a:off x="2627784" y="5517232"/>
            <a:ext cx="6048672" cy="1200329"/>
          </a:xfrm>
          <a:prstGeom prst="rect">
            <a:avLst/>
          </a:prstGeom>
          <a:noFill/>
        </p:spPr>
        <p:txBody>
          <a:bodyPr wrap="square" rtlCol="0">
            <a:spAutoFit/>
          </a:bodyPr>
          <a:lstStyle/>
          <a:p>
            <a:r>
              <a:rPr lang="fr-FR" sz="2400" dirty="0" smtClean="0">
                <a:latin typeface="Calibri" pitchFamily="34" charset="0"/>
              </a:rPr>
              <a:t>Malgré plusieurs relances, il a été impossible pour moi d’organiser une séance de travail avec </a:t>
            </a:r>
            <a:r>
              <a:rPr lang="fr-FR" sz="2400" dirty="0" smtClean="0">
                <a:latin typeface="Calibri" pitchFamily="34" charset="0"/>
              </a:rPr>
              <a:t>les deux collègues</a:t>
            </a:r>
            <a:r>
              <a:rPr lang="fr-FR" sz="2400" dirty="0" smtClean="0">
                <a:latin typeface="Calibri" pitchFamily="34" charset="0"/>
              </a:rPr>
              <a:t>.</a:t>
            </a:r>
            <a:endParaRPr lang="fr-FR"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1+#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844824"/>
            <a:ext cx="6048672" cy="461665"/>
          </a:xfrm>
          <a:prstGeom prst="rect">
            <a:avLst/>
          </a:prstGeom>
          <a:noFill/>
        </p:spPr>
        <p:txBody>
          <a:bodyPr wrap="square" rtlCol="0">
            <a:spAutoFit/>
          </a:bodyPr>
          <a:lstStyle/>
          <a:p>
            <a:r>
              <a:rPr lang="fr-FR" sz="2400" b="1" dirty="0" smtClean="0">
                <a:latin typeface="Calibri" pitchFamily="34" charset="0"/>
              </a:rPr>
              <a:t>3</a:t>
            </a:r>
            <a:r>
              <a:rPr lang="fr-FR" sz="2400" b="1" baseline="30000" dirty="0" smtClean="0">
                <a:latin typeface="Calibri" pitchFamily="34" charset="0"/>
              </a:rPr>
              <a:t>ème</a:t>
            </a:r>
            <a:r>
              <a:rPr lang="fr-FR" sz="2400" b="1" dirty="0" smtClean="0">
                <a:latin typeface="Calibri" pitchFamily="34" charset="0"/>
              </a:rPr>
              <a:t> réunion </a:t>
            </a:r>
            <a:r>
              <a:rPr lang="fr-FR" sz="2400" dirty="0" smtClean="0">
                <a:latin typeface="Calibri" pitchFamily="34" charset="0"/>
              </a:rPr>
              <a:t>(1</a:t>
            </a:r>
            <a:r>
              <a:rPr lang="fr-FR" sz="2400" baseline="30000" dirty="0" smtClean="0">
                <a:latin typeface="Calibri" pitchFamily="34" charset="0"/>
              </a:rPr>
              <a:t>ème</a:t>
            </a:r>
            <a:r>
              <a:rPr lang="fr-FR" sz="2400" dirty="0" smtClean="0">
                <a:latin typeface="Calibri" pitchFamily="34" charset="0"/>
              </a:rPr>
              <a:t> partie)</a:t>
            </a:r>
            <a:r>
              <a:rPr lang="fr-FR" sz="2400" b="1" dirty="0" smtClean="0">
                <a:latin typeface="Calibri" pitchFamily="34" charset="0"/>
              </a:rPr>
              <a:t>:</a:t>
            </a:r>
          </a:p>
        </p:txBody>
      </p:sp>
      <p:sp>
        <p:nvSpPr>
          <p:cNvPr id="8" name="ZoneTexte 7"/>
          <p:cNvSpPr txBox="1"/>
          <p:nvPr/>
        </p:nvSpPr>
        <p:spPr>
          <a:xfrm>
            <a:off x="1979712" y="2276872"/>
            <a:ext cx="6840760" cy="1200329"/>
          </a:xfrm>
          <a:prstGeom prst="rect">
            <a:avLst/>
          </a:prstGeom>
          <a:noFill/>
        </p:spPr>
        <p:txBody>
          <a:bodyPr wrap="square" rtlCol="0">
            <a:spAutoFit/>
          </a:bodyPr>
          <a:lstStyle/>
          <a:p>
            <a:r>
              <a:rPr lang="fr-FR" sz="2400" dirty="0" smtClean="0">
                <a:latin typeface="Calibri" pitchFamily="34" charset="0"/>
              </a:rPr>
              <a:t>Deux </a:t>
            </a:r>
            <a:r>
              <a:rPr lang="fr-FR" sz="2400" dirty="0" smtClean="0">
                <a:latin typeface="Calibri" pitchFamily="34" charset="0"/>
              </a:rPr>
              <a:t>des </a:t>
            </a:r>
            <a:r>
              <a:rPr lang="fr-FR" sz="2400" dirty="0" smtClean="0">
                <a:latin typeface="Calibri" pitchFamily="34" charset="0"/>
              </a:rPr>
              <a:t>trois </a:t>
            </a:r>
            <a:r>
              <a:rPr lang="fr-FR" sz="2400" dirty="0" smtClean="0">
                <a:latin typeface="Calibri" pitchFamily="34" charset="0"/>
              </a:rPr>
              <a:t>binômes ont présenté une planification des séquences sur l’ensemble du cycle et une séquence développée conforme à la demande. </a:t>
            </a:r>
            <a:endParaRPr lang="fr-FR" sz="2400" dirty="0">
              <a:latin typeface="Calibri" pitchFamily="34" charset="0"/>
            </a:endParaRPr>
          </a:p>
        </p:txBody>
      </p:sp>
      <p:sp>
        <p:nvSpPr>
          <p:cNvPr id="9" name="ZoneTexte 8"/>
          <p:cNvSpPr txBox="1"/>
          <p:nvPr/>
        </p:nvSpPr>
        <p:spPr>
          <a:xfrm>
            <a:off x="1979712" y="3501008"/>
            <a:ext cx="6048672" cy="1107996"/>
          </a:xfrm>
          <a:prstGeom prst="rect">
            <a:avLst/>
          </a:prstGeom>
          <a:noFill/>
        </p:spPr>
        <p:txBody>
          <a:bodyPr wrap="square" rtlCol="0">
            <a:spAutoFit/>
          </a:bodyPr>
          <a:lstStyle/>
          <a:p>
            <a:r>
              <a:rPr lang="fr-FR" sz="2400" dirty="0" smtClean="0">
                <a:latin typeface="Calibri" pitchFamily="34" charset="0"/>
              </a:rPr>
              <a:t>Le troisième binôme a rencontré des difficultés pour répondre à la demande : </a:t>
            </a:r>
          </a:p>
          <a:p>
            <a:endParaRPr lang="fr-FR" dirty="0"/>
          </a:p>
        </p:txBody>
      </p:sp>
      <p:sp>
        <p:nvSpPr>
          <p:cNvPr id="11" name="ZoneTexte 10"/>
          <p:cNvSpPr txBox="1"/>
          <p:nvPr/>
        </p:nvSpPr>
        <p:spPr>
          <a:xfrm>
            <a:off x="2555776" y="4365104"/>
            <a:ext cx="6048672" cy="2215991"/>
          </a:xfrm>
          <a:prstGeom prst="rect">
            <a:avLst/>
          </a:prstGeom>
          <a:noFill/>
        </p:spPr>
        <p:txBody>
          <a:bodyPr wrap="square" rtlCol="0">
            <a:spAutoFit/>
          </a:bodyPr>
          <a:lstStyle/>
          <a:p>
            <a:pPr>
              <a:buFont typeface="Arial" pitchFamily="34" charset="0"/>
              <a:buChar char="•"/>
            </a:pPr>
            <a:r>
              <a:rPr lang="fr-FR" sz="2400" dirty="0" smtClean="0">
                <a:latin typeface="Calibri" pitchFamily="34" charset="0"/>
              </a:rPr>
              <a:t> Pas de prise en compte de la corrélation savoir et compétences</a:t>
            </a:r>
          </a:p>
          <a:p>
            <a:pPr>
              <a:buFont typeface="Arial" pitchFamily="34" charset="0"/>
              <a:buChar char="•"/>
            </a:pPr>
            <a:r>
              <a:rPr lang="fr-FR" sz="2400" dirty="0" smtClean="0">
                <a:latin typeface="Calibri" pitchFamily="34" charset="0"/>
              </a:rPr>
              <a:t> Pas de prise en compte des niveaux d’acquisitions.</a:t>
            </a:r>
          </a:p>
          <a:p>
            <a:pPr>
              <a:buFont typeface="Arial" pitchFamily="34" charset="0"/>
              <a:buChar char="•"/>
            </a:pPr>
            <a:r>
              <a:rPr lang="fr-FR" sz="2400" dirty="0" smtClean="0">
                <a:latin typeface="Calibri" pitchFamily="34" charset="0"/>
              </a:rPr>
              <a:t> Confusion entre séquences et séances</a:t>
            </a:r>
          </a:p>
          <a:p>
            <a:endParaRPr lang="fr-F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700808"/>
            <a:ext cx="6048672" cy="461665"/>
          </a:xfrm>
          <a:prstGeom prst="rect">
            <a:avLst/>
          </a:prstGeom>
          <a:noFill/>
        </p:spPr>
        <p:txBody>
          <a:bodyPr wrap="square" rtlCol="0">
            <a:spAutoFit/>
          </a:bodyPr>
          <a:lstStyle/>
          <a:p>
            <a:r>
              <a:rPr lang="fr-FR" sz="2400" b="1" dirty="0" smtClean="0">
                <a:latin typeface="Calibri" pitchFamily="34" charset="0"/>
              </a:rPr>
              <a:t>3</a:t>
            </a:r>
            <a:r>
              <a:rPr lang="fr-FR" sz="2400" b="1" baseline="30000" dirty="0" smtClean="0">
                <a:latin typeface="Calibri" pitchFamily="34" charset="0"/>
              </a:rPr>
              <a:t>ème</a:t>
            </a:r>
            <a:r>
              <a:rPr lang="fr-FR" sz="2400" b="1" dirty="0" smtClean="0">
                <a:latin typeface="Calibri" pitchFamily="34" charset="0"/>
              </a:rPr>
              <a:t> réunion </a:t>
            </a:r>
            <a:r>
              <a:rPr lang="fr-FR" sz="2400" dirty="0" smtClean="0">
                <a:latin typeface="Calibri" pitchFamily="34" charset="0"/>
              </a:rPr>
              <a:t>(2</a:t>
            </a:r>
            <a:r>
              <a:rPr lang="fr-FR" sz="2400" baseline="30000" dirty="0" smtClean="0">
                <a:latin typeface="Calibri" pitchFamily="34" charset="0"/>
              </a:rPr>
              <a:t>ème</a:t>
            </a:r>
            <a:r>
              <a:rPr lang="fr-FR" sz="2400" dirty="0" smtClean="0">
                <a:latin typeface="Calibri" pitchFamily="34" charset="0"/>
              </a:rPr>
              <a:t> partie)</a:t>
            </a:r>
            <a:r>
              <a:rPr lang="fr-FR" sz="2400" b="1" dirty="0" smtClean="0">
                <a:latin typeface="Calibri" pitchFamily="34" charset="0"/>
              </a:rPr>
              <a:t>:</a:t>
            </a:r>
          </a:p>
        </p:txBody>
      </p:sp>
      <p:sp>
        <p:nvSpPr>
          <p:cNvPr id="8" name="ZoneTexte 7"/>
          <p:cNvSpPr txBox="1"/>
          <p:nvPr/>
        </p:nvSpPr>
        <p:spPr>
          <a:xfrm>
            <a:off x="2123728" y="1988840"/>
            <a:ext cx="6552728" cy="2308324"/>
          </a:xfrm>
          <a:prstGeom prst="rect">
            <a:avLst/>
          </a:prstGeom>
          <a:noFill/>
        </p:spPr>
        <p:txBody>
          <a:bodyPr wrap="square" rtlCol="0">
            <a:spAutoFit/>
          </a:bodyPr>
          <a:lstStyle/>
          <a:p>
            <a:r>
              <a:rPr lang="fr-FR" sz="2400" dirty="0" smtClean="0">
                <a:latin typeface="Calibri" pitchFamily="34" charset="0"/>
              </a:rPr>
              <a:t> A partir d’exemples de progressions pédagogiques existantes, dans d’autres établissements et autres filières, Madame l’inspectrice a présenté une progression pédagogique et des séquences d’enseignement montrant une interaction pluridisciplinaire  (STI/Sciences physiques).</a:t>
            </a:r>
            <a:endParaRPr lang="fr-FR" sz="2400" dirty="0">
              <a:latin typeface="Calibri" pitchFamily="34" charset="0"/>
            </a:endParaRPr>
          </a:p>
        </p:txBody>
      </p:sp>
      <p:sp>
        <p:nvSpPr>
          <p:cNvPr id="12" name="ZoneTexte 11"/>
          <p:cNvSpPr txBox="1"/>
          <p:nvPr/>
        </p:nvSpPr>
        <p:spPr>
          <a:xfrm>
            <a:off x="2267744" y="4221088"/>
            <a:ext cx="6624736" cy="3046988"/>
          </a:xfrm>
          <a:prstGeom prst="rect">
            <a:avLst/>
          </a:prstGeom>
          <a:noFill/>
        </p:spPr>
        <p:txBody>
          <a:bodyPr wrap="square" rtlCol="0">
            <a:spAutoFit/>
          </a:bodyPr>
          <a:lstStyle/>
          <a:p>
            <a:r>
              <a:rPr lang="fr-FR" sz="2400" b="1" i="1" dirty="0" smtClean="0">
                <a:latin typeface="Calibri" pitchFamily="34" charset="0"/>
              </a:rPr>
              <a:t>La demande : </a:t>
            </a:r>
          </a:p>
          <a:p>
            <a:r>
              <a:rPr lang="fr-FR" sz="2400" b="1" i="1" dirty="0" smtClean="0">
                <a:latin typeface="Calibri" pitchFamily="34" charset="0"/>
              </a:rPr>
              <a:t>Pour un binôme, corriger et finaliser le travail demandé pour aujourd’hui, en suivant les conseils donnés.</a:t>
            </a:r>
          </a:p>
          <a:p>
            <a:r>
              <a:rPr lang="fr-FR" sz="2400" b="1" i="1" dirty="0" smtClean="0">
                <a:latin typeface="Calibri" pitchFamily="34" charset="0"/>
              </a:rPr>
              <a:t>Pour les </a:t>
            </a:r>
            <a:r>
              <a:rPr lang="fr-FR" sz="2400" b="1" i="1" dirty="0" smtClean="0">
                <a:latin typeface="Calibri" pitchFamily="34" charset="0"/>
              </a:rPr>
              <a:t>deux</a:t>
            </a:r>
            <a:r>
              <a:rPr lang="fr-FR" sz="2400" b="1" i="1" dirty="0" smtClean="0">
                <a:latin typeface="Calibri" pitchFamily="34" charset="0"/>
              </a:rPr>
              <a:t> autres </a:t>
            </a:r>
            <a:r>
              <a:rPr lang="fr-FR" sz="2400" b="1" i="1" dirty="0" smtClean="0">
                <a:latin typeface="Calibri" pitchFamily="34" charset="0"/>
              </a:rPr>
              <a:t>binômes, rédiger des annexes pédagogiques en langage compréhensible par les élèves, chefs d’entreprise, les tuteurs et les parents</a:t>
            </a:r>
            <a:endParaRPr lang="fr-FR" sz="2000" b="1" i="1" dirty="0" smtClean="0">
              <a:latin typeface="Calibri" pitchFamily="34" charset="0"/>
            </a:endParaRPr>
          </a:p>
          <a:p>
            <a:endParaRPr lang="fr-FR" sz="2400" dirty="0">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2204864"/>
            <a:ext cx="6048672" cy="461665"/>
          </a:xfrm>
          <a:prstGeom prst="rect">
            <a:avLst/>
          </a:prstGeom>
          <a:noFill/>
        </p:spPr>
        <p:txBody>
          <a:bodyPr wrap="square" rtlCol="0">
            <a:spAutoFit/>
          </a:bodyPr>
          <a:lstStyle/>
          <a:p>
            <a:r>
              <a:rPr lang="fr-FR" sz="2400" b="1" dirty="0" smtClean="0">
                <a:latin typeface="Calibri" pitchFamily="34" charset="0"/>
              </a:rPr>
              <a:t>Les perspectives :</a:t>
            </a:r>
          </a:p>
        </p:txBody>
      </p:sp>
      <p:sp>
        <p:nvSpPr>
          <p:cNvPr id="8" name="ZoneTexte 7"/>
          <p:cNvSpPr txBox="1"/>
          <p:nvPr/>
        </p:nvSpPr>
        <p:spPr>
          <a:xfrm>
            <a:off x="2411760" y="2996952"/>
            <a:ext cx="6552728" cy="1200329"/>
          </a:xfrm>
          <a:prstGeom prst="rect">
            <a:avLst/>
          </a:prstGeom>
          <a:noFill/>
        </p:spPr>
        <p:txBody>
          <a:bodyPr wrap="square" rtlCol="0">
            <a:spAutoFit/>
          </a:bodyPr>
          <a:lstStyle/>
          <a:p>
            <a:r>
              <a:rPr lang="fr-FR" sz="2400" dirty="0" smtClean="0">
                <a:latin typeface="Calibri" pitchFamily="34" charset="0"/>
              </a:rPr>
              <a:t>Une dernière séance est programmée durant le mois de juin pour valider les demandes de la 3</a:t>
            </a:r>
            <a:r>
              <a:rPr lang="fr-FR" sz="2400" baseline="30000" dirty="0" smtClean="0">
                <a:latin typeface="Calibri" pitchFamily="34" charset="0"/>
              </a:rPr>
              <a:t>ème</a:t>
            </a:r>
            <a:r>
              <a:rPr lang="fr-FR" sz="2400" dirty="0" smtClean="0">
                <a:latin typeface="Calibri" pitchFamily="34" charset="0"/>
              </a:rPr>
              <a:t> réunion.</a:t>
            </a:r>
            <a:endParaRPr lang="fr-FR" sz="2400" dirty="0">
              <a:latin typeface="Calibri" pitchFamily="34" charset="0"/>
            </a:endParaRPr>
          </a:p>
        </p:txBody>
      </p:sp>
      <p:sp>
        <p:nvSpPr>
          <p:cNvPr id="7" name="ZoneTexte 6"/>
          <p:cNvSpPr txBox="1"/>
          <p:nvPr/>
        </p:nvSpPr>
        <p:spPr>
          <a:xfrm>
            <a:off x="2483768" y="4365104"/>
            <a:ext cx="6192688" cy="1569660"/>
          </a:xfrm>
          <a:prstGeom prst="rect">
            <a:avLst/>
          </a:prstGeom>
          <a:noFill/>
        </p:spPr>
        <p:txBody>
          <a:bodyPr wrap="square" rtlCol="0">
            <a:spAutoFit/>
          </a:bodyPr>
          <a:lstStyle/>
          <a:p>
            <a:r>
              <a:rPr lang="fr-FR" sz="2400" dirty="0" smtClean="0">
                <a:latin typeface="Calibri" pitchFamily="34" charset="0"/>
              </a:rPr>
              <a:t>L’an prochain, la poursuite du travail portera sur la préparation des PFMP et la prise en compte des acquis durant ces périodes et leur exploitation </a:t>
            </a:r>
            <a:endParaRPr lang="fr-FR" sz="2400" dirty="0">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916832"/>
            <a:ext cx="6048672" cy="461665"/>
          </a:xfrm>
          <a:prstGeom prst="rect">
            <a:avLst/>
          </a:prstGeom>
          <a:noFill/>
        </p:spPr>
        <p:txBody>
          <a:bodyPr wrap="square" rtlCol="0">
            <a:spAutoFit/>
          </a:bodyPr>
          <a:lstStyle/>
          <a:p>
            <a:r>
              <a:rPr lang="fr-FR" sz="2400" b="1" dirty="0" smtClean="0">
                <a:latin typeface="Calibri" pitchFamily="34" charset="0"/>
              </a:rPr>
              <a:t>Le bilan :</a:t>
            </a:r>
          </a:p>
        </p:txBody>
      </p:sp>
      <p:sp>
        <p:nvSpPr>
          <p:cNvPr id="8" name="ZoneTexte 7"/>
          <p:cNvSpPr txBox="1"/>
          <p:nvPr/>
        </p:nvSpPr>
        <p:spPr>
          <a:xfrm>
            <a:off x="2339752" y="2420888"/>
            <a:ext cx="6552728" cy="830997"/>
          </a:xfrm>
          <a:prstGeom prst="rect">
            <a:avLst/>
          </a:prstGeom>
          <a:noFill/>
        </p:spPr>
        <p:txBody>
          <a:bodyPr wrap="square" rtlCol="0">
            <a:spAutoFit/>
          </a:bodyPr>
          <a:lstStyle/>
          <a:p>
            <a:r>
              <a:rPr lang="fr-FR" sz="2400" dirty="0" smtClean="0">
                <a:latin typeface="Calibri" pitchFamily="34" charset="0"/>
              </a:rPr>
              <a:t>Deux des </a:t>
            </a:r>
            <a:r>
              <a:rPr lang="fr-FR" sz="2400" dirty="0" smtClean="0">
                <a:latin typeface="Calibri" pitchFamily="34" charset="0"/>
              </a:rPr>
              <a:t>trois </a:t>
            </a:r>
            <a:r>
              <a:rPr lang="fr-FR" sz="2400" dirty="0" smtClean="0">
                <a:latin typeface="Calibri" pitchFamily="34" charset="0"/>
              </a:rPr>
              <a:t>cycles ont désormais une progression pédagogique cohérente et exploitable.</a:t>
            </a:r>
            <a:endParaRPr lang="fr-FR" sz="2400" dirty="0">
              <a:latin typeface="Calibri" pitchFamily="34" charset="0"/>
            </a:endParaRPr>
          </a:p>
        </p:txBody>
      </p:sp>
      <p:sp>
        <p:nvSpPr>
          <p:cNvPr id="12" name="ZoneTexte 11"/>
          <p:cNvSpPr txBox="1"/>
          <p:nvPr/>
        </p:nvSpPr>
        <p:spPr>
          <a:xfrm>
            <a:off x="2339752" y="4653136"/>
            <a:ext cx="6624736" cy="1569660"/>
          </a:xfrm>
          <a:prstGeom prst="rect">
            <a:avLst/>
          </a:prstGeom>
          <a:noFill/>
        </p:spPr>
        <p:txBody>
          <a:bodyPr wrap="square" rtlCol="0">
            <a:spAutoFit/>
          </a:bodyPr>
          <a:lstStyle/>
          <a:p>
            <a:r>
              <a:rPr lang="fr-FR" sz="2400" dirty="0" smtClean="0">
                <a:latin typeface="Calibri" pitchFamily="34" charset="0"/>
              </a:rPr>
              <a:t>Un résultat très mitigé concernant le cycle Cap Peintre applicateur de revêtements. Pas de cohérence d’équipe.</a:t>
            </a:r>
            <a:endParaRPr lang="fr-FR" sz="2000" dirty="0" smtClean="0">
              <a:latin typeface="Calibri" pitchFamily="34" charset="0"/>
            </a:endParaRPr>
          </a:p>
          <a:p>
            <a:endParaRPr lang="fr-FR" sz="2400" dirty="0">
              <a:latin typeface="Calibri" pitchFamily="34" charset="0"/>
            </a:endParaRPr>
          </a:p>
        </p:txBody>
      </p:sp>
      <p:sp>
        <p:nvSpPr>
          <p:cNvPr id="7" name="ZoneTexte 6"/>
          <p:cNvSpPr txBox="1"/>
          <p:nvPr/>
        </p:nvSpPr>
        <p:spPr>
          <a:xfrm>
            <a:off x="2339752" y="3356992"/>
            <a:ext cx="6192688" cy="1200329"/>
          </a:xfrm>
          <a:prstGeom prst="rect">
            <a:avLst/>
          </a:prstGeom>
          <a:noFill/>
        </p:spPr>
        <p:txBody>
          <a:bodyPr wrap="square" rtlCol="0">
            <a:spAutoFit/>
          </a:bodyPr>
          <a:lstStyle/>
          <a:p>
            <a:r>
              <a:rPr lang="fr-FR" sz="2400" dirty="0" smtClean="0">
                <a:latin typeface="Calibri" pitchFamily="34" charset="0"/>
              </a:rPr>
              <a:t>Deux collègues nouvellement recrutées (Métier d’art) sont désormais autonomes d’un point de vue pédagogique.</a:t>
            </a:r>
            <a:endParaRPr lang="fr-FR" sz="2400" dirty="0">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700808"/>
            <a:ext cx="6048672" cy="461665"/>
          </a:xfrm>
          <a:prstGeom prst="rect">
            <a:avLst/>
          </a:prstGeom>
          <a:noFill/>
        </p:spPr>
        <p:txBody>
          <a:bodyPr wrap="square" rtlCol="0">
            <a:spAutoFit/>
          </a:bodyPr>
          <a:lstStyle/>
          <a:p>
            <a:r>
              <a:rPr lang="fr-FR" sz="2400" b="1" dirty="0" smtClean="0">
                <a:latin typeface="Calibri" pitchFamily="34" charset="0"/>
              </a:rPr>
              <a:t>La conclusion :</a:t>
            </a:r>
          </a:p>
        </p:txBody>
      </p:sp>
      <p:sp>
        <p:nvSpPr>
          <p:cNvPr id="8" name="ZoneTexte 7"/>
          <p:cNvSpPr txBox="1"/>
          <p:nvPr/>
        </p:nvSpPr>
        <p:spPr>
          <a:xfrm>
            <a:off x="2267744" y="2132856"/>
            <a:ext cx="6552728" cy="830997"/>
          </a:xfrm>
          <a:prstGeom prst="rect">
            <a:avLst/>
          </a:prstGeom>
          <a:noFill/>
        </p:spPr>
        <p:txBody>
          <a:bodyPr wrap="square" rtlCol="0">
            <a:spAutoFit/>
          </a:bodyPr>
          <a:lstStyle/>
          <a:p>
            <a:r>
              <a:rPr lang="fr-FR" sz="2400" dirty="0" smtClean="0">
                <a:latin typeface="Calibri" pitchFamily="34" charset="0"/>
              </a:rPr>
              <a:t>Cette expérience est globalement très positive.</a:t>
            </a:r>
          </a:p>
          <a:p>
            <a:endParaRPr lang="fr-FR" sz="2400" dirty="0">
              <a:latin typeface="Calibri" pitchFamily="34" charset="0"/>
            </a:endParaRPr>
          </a:p>
        </p:txBody>
      </p:sp>
      <p:sp>
        <p:nvSpPr>
          <p:cNvPr id="12" name="ZoneTexte 11"/>
          <p:cNvSpPr txBox="1"/>
          <p:nvPr/>
        </p:nvSpPr>
        <p:spPr>
          <a:xfrm>
            <a:off x="2267744" y="5085184"/>
            <a:ext cx="6408712" cy="1569660"/>
          </a:xfrm>
          <a:prstGeom prst="rect">
            <a:avLst/>
          </a:prstGeom>
          <a:noFill/>
        </p:spPr>
        <p:txBody>
          <a:bodyPr wrap="square" rtlCol="0">
            <a:spAutoFit/>
          </a:bodyPr>
          <a:lstStyle/>
          <a:p>
            <a:r>
              <a:rPr lang="fr-FR" sz="2400" dirty="0" smtClean="0">
                <a:latin typeface="Calibri" pitchFamily="34" charset="0"/>
              </a:rPr>
              <a:t>Reste malgré tout un sentiment d’impuissance devant l’impossibilité de faire évoluer les personnalités de certains collègues</a:t>
            </a:r>
            <a:endParaRPr lang="fr-FR" sz="2000" dirty="0" smtClean="0">
              <a:latin typeface="Calibri" pitchFamily="34" charset="0"/>
            </a:endParaRPr>
          </a:p>
          <a:p>
            <a:endParaRPr lang="fr-FR" sz="2400" dirty="0">
              <a:latin typeface="Calibri" pitchFamily="34" charset="0"/>
            </a:endParaRPr>
          </a:p>
        </p:txBody>
      </p:sp>
      <p:sp>
        <p:nvSpPr>
          <p:cNvPr id="7" name="ZoneTexte 6"/>
          <p:cNvSpPr txBox="1"/>
          <p:nvPr/>
        </p:nvSpPr>
        <p:spPr>
          <a:xfrm>
            <a:off x="2267744" y="2708920"/>
            <a:ext cx="6192688" cy="2308324"/>
          </a:xfrm>
          <a:prstGeom prst="rect">
            <a:avLst/>
          </a:prstGeom>
          <a:noFill/>
        </p:spPr>
        <p:txBody>
          <a:bodyPr wrap="square" rtlCol="0">
            <a:spAutoFit/>
          </a:bodyPr>
          <a:lstStyle/>
          <a:p>
            <a:r>
              <a:rPr lang="fr-FR" sz="2400" dirty="0" smtClean="0">
                <a:latin typeface="Calibri" pitchFamily="34" charset="0"/>
              </a:rPr>
              <a:t>Même si l’objectif n’a pas été atteint pour un des trois cycles, tous les collègues, qui ont participé à ce groupe de travail, ont progressé et ont été amenés à réfléchir et à se poser des questions de fond sur notre mission de pédagogue.</a:t>
            </a:r>
            <a:endParaRPr lang="fr-FR" sz="2400" dirty="0">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2348880"/>
            <a:ext cx="3384376" cy="461665"/>
          </a:xfrm>
          <a:prstGeom prst="rect">
            <a:avLst/>
          </a:prstGeom>
          <a:noFill/>
        </p:spPr>
        <p:txBody>
          <a:bodyPr wrap="square" rtlCol="0">
            <a:spAutoFit/>
          </a:bodyPr>
          <a:lstStyle/>
          <a:p>
            <a:r>
              <a:rPr lang="fr-FR" sz="2400" dirty="0" smtClean="0">
                <a:latin typeface="Calibri" pitchFamily="34" charset="0"/>
              </a:rPr>
              <a:t>Le jour de la prérentrée, </a:t>
            </a:r>
          </a:p>
        </p:txBody>
      </p:sp>
      <p:sp>
        <p:nvSpPr>
          <p:cNvPr id="6" name="ZoneTexte 5"/>
          <p:cNvSpPr txBox="1"/>
          <p:nvPr/>
        </p:nvSpPr>
        <p:spPr>
          <a:xfrm>
            <a:off x="2483768" y="3861048"/>
            <a:ext cx="5616624" cy="830997"/>
          </a:xfrm>
          <a:prstGeom prst="rect">
            <a:avLst/>
          </a:prstGeom>
          <a:noFill/>
        </p:spPr>
        <p:txBody>
          <a:bodyPr wrap="square" rtlCol="0">
            <a:spAutoFit/>
          </a:bodyPr>
          <a:lstStyle/>
          <a:p>
            <a:r>
              <a:rPr lang="fr-FR" sz="2400" dirty="0">
                <a:latin typeface="Calibri" pitchFamily="34" charset="0"/>
              </a:rPr>
              <a:t>q</a:t>
            </a:r>
            <a:r>
              <a:rPr lang="fr-FR" sz="2400" dirty="0" smtClean="0">
                <a:latin typeface="Calibri" pitchFamily="34" charset="0"/>
              </a:rPr>
              <a:t>ui a mis en évidence le besoin d’une initiation pédagogique </a:t>
            </a:r>
            <a:endParaRPr lang="fr-FR" sz="2400" dirty="0">
              <a:latin typeface="Calibri" pitchFamily="34" charset="0"/>
            </a:endParaRPr>
          </a:p>
        </p:txBody>
      </p:sp>
      <p:sp>
        <p:nvSpPr>
          <p:cNvPr id="8" name="ZoneTexte 7"/>
          <p:cNvSpPr txBox="1"/>
          <p:nvPr/>
        </p:nvSpPr>
        <p:spPr>
          <a:xfrm>
            <a:off x="2483768" y="4869160"/>
            <a:ext cx="5616624" cy="830997"/>
          </a:xfrm>
          <a:prstGeom prst="rect">
            <a:avLst/>
          </a:prstGeom>
          <a:noFill/>
        </p:spPr>
        <p:txBody>
          <a:bodyPr wrap="square" rtlCol="0">
            <a:spAutoFit/>
          </a:bodyPr>
          <a:lstStyle/>
          <a:p>
            <a:r>
              <a:rPr lang="fr-FR" sz="2400" b="1" i="1" dirty="0" smtClean="0">
                <a:latin typeface="Calibri" pitchFamily="34" charset="0"/>
              </a:rPr>
              <a:t>Mise en place de deux séances d’initiation à la pédagogie</a:t>
            </a:r>
          </a:p>
        </p:txBody>
      </p:sp>
      <p:sp>
        <p:nvSpPr>
          <p:cNvPr id="7" name="ZoneTexte 6"/>
          <p:cNvSpPr txBox="1"/>
          <p:nvPr/>
        </p:nvSpPr>
        <p:spPr>
          <a:xfrm>
            <a:off x="2483768" y="3068960"/>
            <a:ext cx="6120680" cy="830997"/>
          </a:xfrm>
          <a:prstGeom prst="rect">
            <a:avLst/>
          </a:prstGeom>
          <a:noFill/>
        </p:spPr>
        <p:txBody>
          <a:bodyPr wrap="square" rtlCol="0">
            <a:spAutoFit/>
          </a:bodyPr>
          <a:lstStyle/>
          <a:p>
            <a:r>
              <a:rPr lang="fr-FR" sz="2400" dirty="0" smtClean="0">
                <a:latin typeface="Calibri" pitchFamily="34" charset="0"/>
              </a:rPr>
              <a:t>J’ai fait une remise commentée des référentiels, à ces nouveaux collègues,</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772816"/>
            <a:ext cx="6048672" cy="461665"/>
          </a:xfrm>
          <a:prstGeom prst="rect">
            <a:avLst/>
          </a:prstGeom>
          <a:noFill/>
        </p:spPr>
        <p:txBody>
          <a:bodyPr wrap="square" rtlCol="0">
            <a:spAutoFit/>
          </a:bodyPr>
          <a:lstStyle/>
          <a:p>
            <a:r>
              <a:rPr lang="fr-FR" sz="2400" b="1" dirty="0" smtClean="0">
                <a:latin typeface="Calibri" pitchFamily="34" charset="0"/>
              </a:rPr>
              <a:t>1</a:t>
            </a:r>
            <a:r>
              <a:rPr lang="fr-FR" sz="2400" b="1" baseline="30000" dirty="0" smtClean="0">
                <a:latin typeface="Calibri" pitchFamily="34" charset="0"/>
              </a:rPr>
              <a:t>ère</a:t>
            </a:r>
            <a:r>
              <a:rPr lang="fr-FR" sz="2400" b="1" dirty="0" smtClean="0">
                <a:latin typeface="Calibri" pitchFamily="34" charset="0"/>
              </a:rPr>
              <a:t> séance </a:t>
            </a:r>
            <a:r>
              <a:rPr lang="fr-FR" sz="2400" dirty="0" smtClean="0">
                <a:latin typeface="Calibri" pitchFamily="34" charset="0"/>
              </a:rPr>
              <a:t>(4 heures):</a:t>
            </a:r>
          </a:p>
        </p:txBody>
      </p:sp>
      <p:sp>
        <p:nvSpPr>
          <p:cNvPr id="6" name="ZoneTexte 5"/>
          <p:cNvSpPr txBox="1"/>
          <p:nvPr/>
        </p:nvSpPr>
        <p:spPr>
          <a:xfrm>
            <a:off x="2483768" y="2132856"/>
            <a:ext cx="6048672" cy="1569660"/>
          </a:xfrm>
          <a:prstGeom prst="rect">
            <a:avLst/>
          </a:prstGeom>
          <a:noFill/>
        </p:spPr>
        <p:txBody>
          <a:bodyPr wrap="square" rtlCol="0">
            <a:spAutoFit/>
          </a:bodyPr>
          <a:lstStyle/>
          <a:p>
            <a:r>
              <a:rPr lang="fr-FR" sz="2400" dirty="0" smtClean="0">
                <a:latin typeface="Calibri" pitchFamily="34" charset="0"/>
              </a:rPr>
              <a:t>Acquérir des notions de base (Vocabulaire, approche par les compétences, niveaux d’acquisition, démarche inductive, modes d’évaluation, …)</a:t>
            </a:r>
          </a:p>
        </p:txBody>
      </p:sp>
      <p:sp>
        <p:nvSpPr>
          <p:cNvPr id="7" name="ZoneTexte 6"/>
          <p:cNvSpPr txBox="1"/>
          <p:nvPr/>
        </p:nvSpPr>
        <p:spPr>
          <a:xfrm>
            <a:off x="2555776" y="4005064"/>
            <a:ext cx="5760640" cy="1200329"/>
          </a:xfrm>
          <a:prstGeom prst="rect">
            <a:avLst/>
          </a:prstGeom>
          <a:noFill/>
        </p:spPr>
        <p:txBody>
          <a:bodyPr wrap="square" rtlCol="0">
            <a:spAutoFit/>
          </a:bodyPr>
          <a:lstStyle/>
          <a:p>
            <a:r>
              <a:rPr lang="fr-FR" sz="2400" dirty="0" smtClean="0">
                <a:latin typeface="Calibri" pitchFamily="34" charset="0"/>
              </a:rPr>
              <a:t>A partir de la progression pédagogique existante, construire une séquence d’enseignement.</a:t>
            </a:r>
            <a:endParaRPr lang="fr-FR" sz="2400" dirty="0">
              <a:latin typeface="Calibri" pitchFamily="34" charset="0"/>
            </a:endParaRPr>
          </a:p>
        </p:txBody>
      </p:sp>
      <p:sp>
        <p:nvSpPr>
          <p:cNvPr id="9" name="ZoneTexte 8"/>
          <p:cNvSpPr txBox="1"/>
          <p:nvPr/>
        </p:nvSpPr>
        <p:spPr>
          <a:xfrm>
            <a:off x="2483768" y="3645024"/>
            <a:ext cx="5472608" cy="461665"/>
          </a:xfrm>
          <a:prstGeom prst="rect">
            <a:avLst/>
          </a:prstGeom>
          <a:noFill/>
        </p:spPr>
        <p:txBody>
          <a:bodyPr wrap="square" rtlCol="0">
            <a:spAutoFit/>
          </a:bodyPr>
          <a:lstStyle/>
          <a:p>
            <a:r>
              <a:rPr lang="fr-FR" sz="2400" b="1" dirty="0" smtClean="0">
                <a:latin typeface="Calibri" pitchFamily="34" charset="0"/>
              </a:rPr>
              <a:t>2</a:t>
            </a:r>
            <a:r>
              <a:rPr lang="fr-FR" sz="2400" b="1" baseline="30000" dirty="0" smtClean="0">
                <a:latin typeface="Calibri" pitchFamily="34" charset="0"/>
              </a:rPr>
              <a:t>ème</a:t>
            </a:r>
            <a:r>
              <a:rPr lang="fr-FR" sz="2400" b="1" dirty="0" smtClean="0">
                <a:latin typeface="Calibri" pitchFamily="34" charset="0"/>
              </a:rPr>
              <a:t> séance </a:t>
            </a:r>
            <a:r>
              <a:rPr lang="fr-FR" sz="2400" dirty="0" smtClean="0">
                <a:latin typeface="Calibri" pitchFamily="34" charset="0"/>
              </a:rPr>
              <a:t>(4 heures)</a:t>
            </a:r>
            <a:endParaRPr lang="fr-FR" sz="2400" dirty="0">
              <a:latin typeface="Calibri" pitchFamily="34" charset="0"/>
            </a:endParaRPr>
          </a:p>
        </p:txBody>
      </p:sp>
      <p:sp>
        <p:nvSpPr>
          <p:cNvPr id="10" name="ZoneTexte 9"/>
          <p:cNvSpPr txBox="1"/>
          <p:nvPr/>
        </p:nvSpPr>
        <p:spPr>
          <a:xfrm>
            <a:off x="2483768" y="5157192"/>
            <a:ext cx="5832648" cy="1200329"/>
          </a:xfrm>
          <a:prstGeom prst="rect">
            <a:avLst/>
          </a:prstGeom>
          <a:noFill/>
        </p:spPr>
        <p:txBody>
          <a:bodyPr wrap="square" rtlCol="0">
            <a:spAutoFit/>
          </a:bodyPr>
          <a:lstStyle/>
          <a:p>
            <a:r>
              <a:rPr lang="fr-FR" sz="2400" b="1" i="1" dirty="0" smtClean="0">
                <a:latin typeface="Calibri" pitchFamily="34" charset="0"/>
              </a:rPr>
              <a:t>Afin de préparer la deuxième séance, j’ai demandé les progressions pédagogiques de CAP et Bac pro pour les deux filières</a:t>
            </a:r>
            <a:endParaRPr lang="fr-FR" sz="2400" b="1"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772816"/>
            <a:ext cx="6048672" cy="461665"/>
          </a:xfrm>
          <a:prstGeom prst="rect">
            <a:avLst/>
          </a:prstGeom>
          <a:noFill/>
        </p:spPr>
        <p:txBody>
          <a:bodyPr wrap="square" rtlCol="0">
            <a:spAutoFit/>
          </a:bodyPr>
          <a:lstStyle/>
          <a:p>
            <a:r>
              <a:rPr lang="fr-FR" sz="2400" b="1" dirty="0" smtClean="0">
                <a:latin typeface="Calibri" pitchFamily="34" charset="0"/>
              </a:rPr>
              <a:t>Constat de l’</a:t>
            </a:r>
            <a:r>
              <a:rPr lang="fr-FR" sz="2400" b="1" dirty="0">
                <a:latin typeface="Calibri" pitchFamily="34" charset="0"/>
              </a:rPr>
              <a:t>e</a:t>
            </a:r>
            <a:r>
              <a:rPr lang="fr-FR" sz="2400" b="1" dirty="0" smtClean="0">
                <a:latin typeface="Calibri" pitchFamily="34" charset="0"/>
              </a:rPr>
              <a:t>xistant</a:t>
            </a:r>
            <a:r>
              <a:rPr lang="fr-FR" sz="2400" dirty="0" smtClean="0">
                <a:latin typeface="Calibri" pitchFamily="34" charset="0"/>
              </a:rPr>
              <a:t>:</a:t>
            </a:r>
          </a:p>
        </p:txBody>
      </p:sp>
      <p:sp>
        <p:nvSpPr>
          <p:cNvPr id="6" name="ZoneTexte 5"/>
          <p:cNvSpPr txBox="1"/>
          <p:nvPr/>
        </p:nvSpPr>
        <p:spPr>
          <a:xfrm>
            <a:off x="2483768" y="2204864"/>
            <a:ext cx="6048672" cy="830997"/>
          </a:xfrm>
          <a:prstGeom prst="rect">
            <a:avLst/>
          </a:prstGeom>
          <a:noFill/>
        </p:spPr>
        <p:txBody>
          <a:bodyPr wrap="square" rtlCol="0">
            <a:spAutoFit/>
          </a:bodyPr>
          <a:lstStyle/>
          <a:p>
            <a:r>
              <a:rPr lang="fr-FR" sz="2400" dirty="0" smtClean="0">
                <a:latin typeface="Calibri" pitchFamily="34" charset="0"/>
              </a:rPr>
              <a:t>Pas de progression pédagogique d’équipe sur l’ensemble d’un cycle.</a:t>
            </a:r>
          </a:p>
        </p:txBody>
      </p:sp>
      <p:sp>
        <p:nvSpPr>
          <p:cNvPr id="7" name="ZoneTexte 6"/>
          <p:cNvSpPr txBox="1"/>
          <p:nvPr/>
        </p:nvSpPr>
        <p:spPr>
          <a:xfrm>
            <a:off x="2483768" y="4365104"/>
            <a:ext cx="5760640" cy="830997"/>
          </a:xfrm>
          <a:prstGeom prst="rect">
            <a:avLst/>
          </a:prstGeom>
          <a:noFill/>
        </p:spPr>
        <p:txBody>
          <a:bodyPr wrap="square" rtlCol="0">
            <a:spAutoFit/>
          </a:bodyPr>
          <a:lstStyle/>
          <a:p>
            <a:r>
              <a:rPr lang="fr-FR" sz="2400" dirty="0" smtClean="0">
                <a:latin typeface="Calibri" pitchFamily="34" charset="0"/>
              </a:rPr>
              <a:t>Pas de prise en compte des acquis des élèves durant les PFMP</a:t>
            </a:r>
            <a:endParaRPr lang="fr-FR" sz="2400" dirty="0">
              <a:latin typeface="Calibri" pitchFamily="34" charset="0"/>
            </a:endParaRPr>
          </a:p>
        </p:txBody>
      </p:sp>
      <p:sp>
        <p:nvSpPr>
          <p:cNvPr id="9" name="ZoneTexte 8"/>
          <p:cNvSpPr txBox="1"/>
          <p:nvPr/>
        </p:nvSpPr>
        <p:spPr>
          <a:xfrm>
            <a:off x="2483768" y="2924944"/>
            <a:ext cx="5472608" cy="830997"/>
          </a:xfrm>
          <a:prstGeom prst="rect">
            <a:avLst/>
          </a:prstGeom>
          <a:noFill/>
        </p:spPr>
        <p:txBody>
          <a:bodyPr wrap="square" rtlCol="0">
            <a:spAutoFit/>
          </a:bodyPr>
          <a:lstStyle/>
          <a:p>
            <a:r>
              <a:rPr lang="fr-FR" sz="2400" dirty="0" smtClean="0">
                <a:latin typeface="Calibri" pitchFamily="34" charset="0"/>
              </a:rPr>
              <a:t>Approche des progressions par les savoirs, voire pire, par les supports.</a:t>
            </a:r>
            <a:endParaRPr lang="fr-FR" sz="2400" dirty="0">
              <a:latin typeface="Calibri" pitchFamily="34" charset="0"/>
            </a:endParaRPr>
          </a:p>
        </p:txBody>
      </p:sp>
      <p:sp>
        <p:nvSpPr>
          <p:cNvPr id="10" name="ZoneTexte 9"/>
          <p:cNvSpPr txBox="1"/>
          <p:nvPr/>
        </p:nvSpPr>
        <p:spPr>
          <a:xfrm>
            <a:off x="2483768" y="5157192"/>
            <a:ext cx="5832648" cy="1200329"/>
          </a:xfrm>
          <a:prstGeom prst="rect">
            <a:avLst/>
          </a:prstGeom>
          <a:noFill/>
        </p:spPr>
        <p:txBody>
          <a:bodyPr wrap="square" rtlCol="0">
            <a:spAutoFit/>
          </a:bodyPr>
          <a:lstStyle/>
          <a:p>
            <a:r>
              <a:rPr lang="fr-FR" sz="2400" b="1" i="1" dirty="0" smtClean="0">
                <a:latin typeface="Calibri" pitchFamily="34" charset="0"/>
              </a:rPr>
              <a:t>Le travail ne devait pas porter que sur les collègues néo recrutés mais sur l’ensemble des équipes.</a:t>
            </a:r>
            <a:endParaRPr lang="fr-FR" sz="2400" b="1" i="1" dirty="0">
              <a:latin typeface="Calibri" pitchFamily="34" charset="0"/>
            </a:endParaRPr>
          </a:p>
        </p:txBody>
      </p:sp>
      <p:sp>
        <p:nvSpPr>
          <p:cNvPr id="11" name="ZoneTexte 10"/>
          <p:cNvSpPr txBox="1"/>
          <p:nvPr/>
        </p:nvSpPr>
        <p:spPr>
          <a:xfrm>
            <a:off x="2483768" y="3645024"/>
            <a:ext cx="5760640" cy="830997"/>
          </a:xfrm>
          <a:prstGeom prst="rect">
            <a:avLst/>
          </a:prstGeom>
          <a:noFill/>
        </p:spPr>
        <p:txBody>
          <a:bodyPr wrap="square" rtlCol="0">
            <a:spAutoFit/>
          </a:bodyPr>
          <a:lstStyle/>
          <a:p>
            <a:r>
              <a:rPr lang="fr-FR" sz="2400" dirty="0" smtClean="0">
                <a:latin typeface="Calibri" pitchFamily="34" charset="0"/>
              </a:rPr>
              <a:t>Corrélation entre compétences et savoirs associés très floue (Techno/Atelier).</a:t>
            </a:r>
            <a:endParaRPr lang="fr-FR"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2348880"/>
            <a:ext cx="6048672" cy="1200329"/>
          </a:xfrm>
          <a:prstGeom prst="rect">
            <a:avLst/>
          </a:prstGeom>
          <a:noFill/>
        </p:spPr>
        <p:txBody>
          <a:bodyPr wrap="square" rtlCol="0">
            <a:spAutoFit/>
          </a:bodyPr>
          <a:lstStyle/>
          <a:p>
            <a:r>
              <a:rPr lang="fr-FR" sz="2400" b="1" dirty="0" smtClean="0">
                <a:latin typeface="Calibri" pitchFamily="34" charset="0"/>
              </a:rPr>
              <a:t>Sous la tutelle de l’IEN STI, mise en place d’un </a:t>
            </a:r>
            <a:r>
              <a:rPr lang="fr-FR" sz="2400" b="1" dirty="0">
                <a:latin typeface="Calibri" pitchFamily="34" charset="0"/>
              </a:rPr>
              <a:t>g</a:t>
            </a:r>
            <a:r>
              <a:rPr lang="fr-FR" sz="2400" b="1" dirty="0" smtClean="0">
                <a:latin typeface="Calibri" pitchFamily="34" charset="0"/>
              </a:rPr>
              <a:t>roupe de travail pour la rédaction d’une progression pédagogique par cycles</a:t>
            </a:r>
            <a:r>
              <a:rPr lang="fr-FR" sz="2400" dirty="0" smtClean="0">
                <a:latin typeface="Calibri" pitchFamily="34" charset="0"/>
              </a:rPr>
              <a:t>:</a:t>
            </a:r>
          </a:p>
        </p:txBody>
      </p:sp>
      <p:sp>
        <p:nvSpPr>
          <p:cNvPr id="9" name="ZoneTexte 8"/>
          <p:cNvSpPr txBox="1"/>
          <p:nvPr/>
        </p:nvSpPr>
        <p:spPr>
          <a:xfrm>
            <a:off x="2555776" y="3645024"/>
            <a:ext cx="5472608" cy="830997"/>
          </a:xfrm>
          <a:prstGeom prst="rect">
            <a:avLst/>
          </a:prstGeom>
          <a:noFill/>
        </p:spPr>
        <p:txBody>
          <a:bodyPr wrap="square" rtlCol="0">
            <a:spAutoFit/>
          </a:bodyPr>
          <a:lstStyle/>
          <a:p>
            <a:r>
              <a:rPr lang="fr-FR" sz="2400" dirty="0" smtClean="0">
                <a:latin typeface="Calibri" pitchFamily="34" charset="0"/>
              </a:rPr>
              <a:t>5 enseignants STI « Aménagement, finition du bâtiment ».</a:t>
            </a:r>
            <a:endParaRPr lang="fr-FR" sz="2400" dirty="0">
              <a:latin typeface="Calibri" pitchFamily="34" charset="0"/>
            </a:endParaRPr>
          </a:p>
        </p:txBody>
      </p:sp>
      <p:sp>
        <p:nvSpPr>
          <p:cNvPr id="11" name="ZoneTexte 10"/>
          <p:cNvSpPr txBox="1"/>
          <p:nvPr/>
        </p:nvSpPr>
        <p:spPr>
          <a:xfrm>
            <a:off x="2555776" y="4581128"/>
            <a:ext cx="5760640" cy="830997"/>
          </a:xfrm>
          <a:prstGeom prst="rect">
            <a:avLst/>
          </a:prstGeom>
          <a:noFill/>
        </p:spPr>
        <p:txBody>
          <a:bodyPr wrap="square" rtlCol="0">
            <a:spAutoFit/>
          </a:bodyPr>
          <a:lstStyle/>
          <a:p>
            <a:r>
              <a:rPr lang="fr-FR" sz="2400" dirty="0" smtClean="0">
                <a:latin typeface="Calibri" pitchFamily="34" charset="0"/>
              </a:rPr>
              <a:t>2 Enseignants Métiers d’art « Signalétique et décor graphique »</a:t>
            </a:r>
            <a:endParaRPr lang="fr-FR"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772816"/>
            <a:ext cx="6048672" cy="461665"/>
          </a:xfrm>
          <a:prstGeom prst="rect">
            <a:avLst/>
          </a:prstGeom>
          <a:noFill/>
        </p:spPr>
        <p:txBody>
          <a:bodyPr wrap="square" rtlCol="0">
            <a:spAutoFit/>
          </a:bodyPr>
          <a:lstStyle/>
          <a:p>
            <a:r>
              <a:rPr lang="fr-FR" sz="2400" b="1" dirty="0" smtClean="0">
                <a:latin typeface="Calibri" pitchFamily="34" charset="0"/>
              </a:rPr>
              <a:t>1</a:t>
            </a:r>
            <a:r>
              <a:rPr lang="fr-FR" sz="2400" b="1" baseline="30000" dirty="0" smtClean="0">
                <a:latin typeface="Calibri" pitchFamily="34" charset="0"/>
              </a:rPr>
              <a:t>ère</a:t>
            </a:r>
            <a:r>
              <a:rPr lang="fr-FR" sz="2400" b="1" dirty="0" smtClean="0">
                <a:latin typeface="Calibri" pitchFamily="34" charset="0"/>
              </a:rPr>
              <a:t> réunion  </a:t>
            </a:r>
            <a:r>
              <a:rPr lang="fr-FR" sz="2400" dirty="0" smtClean="0">
                <a:latin typeface="Calibri" pitchFamily="34" charset="0"/>
              </a:rPr>
              <a:t>(1</a:t>
            </a:r>
            <a:r>
              <a:rPr lang="fr-FR" sz="2400" baseline="30000" dirty="0" smtClean="0">
                <a:latin typeface="Calibri" pitchFamily="34" charset="0"/>
              </a:rPr>
              <a:t>ère</a:t>
            </a:r>
            <a:r>
              <a:rPr lang="fr-FR" sz="2400" dirty="0" smtClean="0">
                <a:latin typeface="Calibri" pitchFamily="34" charset="0"/>
              </a:rPr>
              <a:t> partie) </a:t>
            </a:r>
            <a:r>
              <a:rPr lang="fr-FR" sz="2400" b="1" dirty="0" smtClean="0">
                <a:latin typeface="Calibri" pitchFamily="34" charset="0"/>
              </a:rPr>
              <a:t>:</a:t>
            </a:r>
          </a:p>
        </p:txBody>
      </p:sp>
      <p:sp>
        <p:nvSpPr>
          <p:cNvPr id="9" name="ZoneTexte 8"/>
          <p:cNvSpPr txBox="1"/>
          <p:nvPr/>
        </p:nvSpPr>
        <p:spPr>
          <a:xfrm>
            <a:off x="2339752" y="2708920"/>
            <a:ext cx="6192688" cy="461665"/>
          </a:xfrm>
          <a:prstGeom prst="rect">
            <a:avLst/>
          </a:prstGeom>
          <a:noFill/>
        </p:spPr>
        <p:txBody>
          <a:bodyPr wrap="square" rtlCol="0">
            <a:spAutoFit/>
          </a:bodyPr>
          <a:lstStyle/>
          <a:p>
            <a:pPr lvl="1"/>
            <a:r>
              <a:rPr lang="fr-FR" sz="2400" dirty="0" smtClean="0">
                <a:latin typeface="Calibri" pitchFamily="34" charset="0"/>
              </a:rPr>
              <a:t>- Comment se déroule le travail collectif ? </a:t>
            </a:r>
            <a:endParaRPr lang="fr-FR" sz="2400" dirty="0">
              <a:latin typeface="Calibri" pitchFamily="34" charset="0"/>
            </a:endParaRPr>
          </a:p>
        </p:txBody>
      </p:sp>
      <p:sp>
        <p:nvSpPr>
          <p:cNvPr id="11" name="ZoneTexte 10"/>
          <p:cNvSpPr txBox="1"/>
          <p:nvPr/>
        </p:nvSpPr>
        <p:spPr>
          <a:xfrm>
            <a:off x="2843808" y="3140968"/>
            <a:ext cx="5904656" cy="830997"/>
          </a:xfrm>
          <a:prstGeom prst="rect">
            <a:avLst/>
          </a:prstGeom>
          <a:noFill/>
        </p:spPr>
        <p:txBody>
          <a:bodyPr wrap="square" rtlCol="0">
            <a:spAutoFit/>
          </a:bodyPr>
          <a:lstStyle/>
          <a:p>
            <a:r>
              <a:rPr lang="fr-FR" sz="2400" dirty="0" smtClean="0">
                <a:latin typeface="Calibri" pitchFamily="34" charset="0"/>
              </a:rPr>
              <a:t>- Présentation, par les collègues expérimentés des progressions pédagogiques existantes.</a:t>
            </a:r>
            <a:endParaRPr lang="fr-FR" sz="2400" dirty="0">
              <a:latin typeface="Calibri" pitchFamily="34" charset="0"/>
            </a:endParaRPr>
          </a:p>
        </p:txBody>
      </p:sp>
      <p:sp>
        <p:nvSpPr>
          <p:cNvPr id="8" name="ZoneTexte 7"/>
          <p:cNvSpPr txBox="1"/>
          <p:nvPr/>
        </p:nvSpPr>
        <p:spPr>
          <a:xfrm>
            <a:off x="2843808" y="2276872"/>
            <a:ext cx="5472608" cy="461665"/>
          </a:xfrm>
          <a:prstGeom prst="rect">
            <a:avLst/>
          </a:prstGeom>
          <a:noFill/>
        </p:spPr>
        <p:txBody>
          <a:bodyPr wrap="square" rtlCol="0">
            <a:spAutoFit/>
          </a:bodyPr>
          <a:lstStyle/>
          <a:p>
            <a:r>
              <a:rPr lang="fr-FR" sz="2400" i="1" dirty="0" smtClean="0">
                <a:latin typeface="Calibri" pitchFamily="34" charset="0"/>
              </a:rPr>
              <a:t>Découverte des équipes</a:t>
            </a:r>
            <a:endParaRPr lang="fr-FR" sz="2400" i="1" dirty="0">
              <a:latin typeface="Calibri" pitchFamily="34" charset="0"/>
            </a:endParaRPr>
          </a:p>
        </p:txBody>
      </p:sp>
      <p:sp>
        <p:nvSpPr>
          <p:cNvPr id="12" name="ZoneTexte 11"/>
          <p:cNvSpPr txBox="1"/>
          <p:nvPr/>
        </p:nvSpPr>
        <p:spPr>
          <a:xfrm>
            <a:off x="2915816" y="5085184"/>
            <a:ext cx="5400600" cy="461665"/>
          </a:xfrm>
          <a:prstGeom prst="rect">
            <a:avLst/>
          </a:prstGeom>
          <a:noFill/>
        </p:spPr>
        <p:txBody>
          <a:bodyPr wrap="square" rtlCol="0">
            <a:spAutoFit/>
          </a:bodyPr>
          <a:lstStyle/>
          <a:p>
            <a:r>
              <a:rPr lang="fr-FR" sz="2400" dirty="0" smtClean="0">
                <a:latin typeface="Calibri" pitchFamily="34" charset="0"/>
              </a:rPr>
              <a:t>- Quelle organisation pour les CCF ?</a:t>
            </a:r>
            <a:endParaRPr lang="fr-FR" sz="2400" dirty="0">
              <a:latin typeface="Calibri" pitchFamily="34" charset="0"/>
            </a:endParaRPr>
          </a:p>
        </p:txBody>
      </p:sp>
      <p:sp>
        <p:nvSpPr>
          <p:cNvPr id="13" name="ZoneTexte 12"/>
          <p:cNvSpPr txBox="1"/>
          <p:nvPr/>
        </p:nvSpPr>
        <p:spPr>
          <a:xfrm>
            <a:off x="2843808" y="3933056"/>
            <a:ext cx="5688632" cy="1200329"/>
          </a:xfrm>
          <a:prstGeom prst="rect">
            <a:avLst/>
          </a:prstGeom>
          <a:noFill/>
        </p:spPr>
        <p:txBody>
          <a:bodyPr wrap="square" rtlCol="0">
            <a:spAutoFit/>
          </a:bodyPr>
          <a:lstStyle/>
          <a:p>
            <a:r>
              <a:rPr lang="fr-FR" sz="2400" dirty="0" smtClean="0">
                <a:latin typeface="Calibri" pitchFamily="34" charset="0"/>
              </a:rPr>
              <a:t>- Comment sont pris en compte les acquis des élèves durant les PFMP dans la progression pédagogique ?</a:t>
            </a:r>
            <a:endParaRPr lang="fr-FR" sz="2400" dirty="0">
              <a:latin typeface="Calibri" pitchFamily="34" charset="0"/>
            </a:endParaRPr>
          </a:p>
        </p:txBody>
      </p:sp>
      <p:sp>
        <p:nvSpPr>
          <p:cNvPr id="14" name="ZoneTexte 13"/>
          <p:cNvSpPr txBox="1"/>
          <p:nvPr/>
        </p:nvSpPr>
        <p:spPr>
          <a:xfrm>
            <a:off x="2699792" y="5661248"/>
            <a:ext cx="5904656" cy="830997"/>
          </a:xfrm>
          <a:prstGeom prst="rect">
            <a:avLst/>
          </a:prstGeom>
          <a:noFill/>
        </p:spPr>
        <p:txBody>
          <a:bodyPr wrap="square" rtlCol="0">
            <a:spAutoFit/>
          </a:bodyPr>
          <a:lstStyle/>
          <a:p>
            <a:r>
              <a:rPr lang="fr-FR" sz="2400" b="1" i="1" dirty="0" smtClean="0">
                <a:latin typeface="Calibri" pitchFamily="34" charset="0"/>
              </a:rPr>
              <a:t>Confirmation du constat et la nécessité de la mise en place d’un groupe de travail.</a:t>
            </a:r>
            <a:endParaRPr lang="fr-FR" sz="2400" b="1"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1+#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772816"/>
            <a:ext cx="6048672" cy="461665"/>
          </a:xfrm>
          <a:prstGeom prst="rect">
            <a:avLst/>
          </a:prstGeom>
          <a:noFill/>
        </p:spPr>
        <p:txBody>
          <a:bodyPr wrap="square" rtlCol="0">
            <a:spAutoFit/>
          </a:bodyPr>
          <a:lstStyle/>
          <a:p>
            <a:r>
              <a:rPr lang="fr-FR" sz="2400" b="1" dirty="0" smtClean="0">
                <a:latin typeface="Calibri" pitchFamily="34" charset="0"/>
              </a:rPr>
              <a:t>1</a:t>
            </a:r>
            <a:r>
              <a:rPr lang="fr-FR" sz="2400" b="1" baseline="30000" dirty="0" smtClean="0">
                <a:latin typeface="Calibri" pitchFamily="34" charset="0"/>
              </a:rPr>
              <a:t>ère</a:t>
            </a:r>
            <a:r>
              <a:rPr lang="fr-FR" sz="2400" b="1" dirty="0" smtClean="0">
                <a:latin typeface="Calibri" pitchFamily="34" charset="0"/>
              </a:rPr>
              <a:t> réunion </a:t>
            </a:r>
            <a:r>
              <a:rPr lang="fr-FR" sz="2400" dirty="0" smtClean="0">
                <a:latin typeface="Calibri" pitchFamily="34" charset="0"/>
              </a:rPr>
              <a:t>(2</a:t>
            </a:r>
            <a:r>
              <a:rPr lang="fr-FR" sz="2400" baseline="30000" dirty="0" smtClean="0">
                <a:latin typeface="Calibri" pitchFamily="34" charset="0"/>
              </a:rPr>
              <a:t>ème</a:t>
            </a:r>
            <a:r>
              <a:rPr lang="fr-FR" sz="2400" dirty="0" smtClean="0">
                <a:latin typeface="Calibri" pitchFamily="34" charset="0"/>
              </a:rPr>
              <a:t> partie)</a:t>
            </a:r>
            <a:r>
              <a:rPr lang="fr-FR" sz="2400" b="1" dirty="0" smtClean="0">
                <a:latin typeface="Calibri" pitchFamily="34" charset="0"/>
              </a:rPr>
              <a:t>:</a:t>
            </a:r>
          </a:p>
        </p:txBody>
      </p:sp>
      <p:sp>
        <p:nvSpPr>
          <p:cNvPr id="9" name="ZoneTexte 8"/>
          <p:cNvSpPr txBox="1"/>
          <p:nvPr/>
        </p:nvSpPr>
        <p:spPr>
          <a:xfrm>
            <a:off x="2195736" y="2492896"/>
            <a:ext cx="6192688" cy="2677656"/>
          </a:xfrm>
          <a:prstGeom prst="rect">
            <a:avLst/>
          </a:prstGeom>
          <a:noFill/>
        </p:spPr>
        <p:txBody>
          <a:bodyPr wrap="square" rtlCol="0">
            <a:spAutoFit/>
          </a:bodyPr>
          <a:lstStyle/>
          <a:p>
            <a:pPr lvl="1"/>
            <a:r>
              <a:rPr lang="fr-FR" sz="2400" dirty="0" smtClean="0">
                <a:latin typeface="Calibri" pitchFamily="34" charset="0"/>
              </a:rPr>
              <a:t>- Mise au point sur ce qu’est une progression pédagogique et ce à quoi elle sert </a:t>
            </a:r>
            <a:r>
              <a:rPr lang="fr-FR" sz="2000" dirty="0" smtClean="0">
                <a:latin typeface="Calibri" pitchFamily="34" charset="0"/>
              </a:rPr>
              <a:t>(Un travail collectif sur l’ensemble d’un cycle de formation, une approche par les compétences, nécessité de la corrélation entre savoirs associés et compétences, les niveaux d’acquisition, vérifier que l’on couvre l’ensemble du référentiel,...).</a:t>
            </a:r>
          </a:p>
          <a:p>
            <a:pPr lvl="1"/>
            <a:endParaRPr lang="fr-FR" sz="2000" dirty="0">
              <a:latin typeface="Calibri" pitchFamily="34" charset="0"/>
            </a:endParaRPr>
          </a:p>
        </p:txBody>
      </p:sp>
      <p:sp>
        <p:nvSpPr>
          <p:cNvPr id="8" name="ZoneTexte 7"/>
          <p:cNvSpPr txBox="1"/>
          <p:nvPr/>
        </p:nvSpPr>
        <p:spPr>
          <a:xfrm>
            <a:off x="2843808" y="2132856"/>
            <a:ext cx="5400600" cy="461665"/>
          </a:xfrm>
          <a:prstGeom prst="rect">
            <a:avLst/>
          </a:prstGeom>
          <a:noFill/>
        </p:spPr>
        <p:txBody>
          <a:bodyPr wrap="square" rtlCol="0">
            <a:spAutoFit/>
          </a:bodyPr>
          <a:lstStyle/>
          <a:p>
            <a:r>
              <a:rPr lang="fr-FR" sz="2400" i="1" dirty="0" smtClean="0">
                <a:latin typeface="Calibri" pitchFamily="34" charset="0"/>
              </a:rPr>
              <a:t> Intervention de Madame l’inspectrice</a:t>
            </a:r>
            <a:endParaRPr lang="fr-FR" sz="2400" i="1" dirty="0">
              <a:latin typeface="Calibri" pitchFamily="34" charset="0"/>
            </a:endParaRPr>
          </a:p>
        </p:txBody>
      </p:sp>
      <p:sp>
        <p:nvSpPr>
          <p:cNvPr id="13" name="ZoneTexte 12"/>
          <p:cNvSpPr txBox="1"/>
          <p:nvPr/>
        </p:nvSpPr>
        <p:spPr>
          <a:xfrm>
            <a:off x="2051720" y="4725144"/>
            <a:ext cx="6624736" cy="1938992"/>
          </a:xfrm>
          <a:prstGeom prst="rect">
            <a:avLst/>
          </a:prstGeom>
          <a:noFill/>
        </p:spPr>
        <p:txBody>
          <a:bodyPr wrap="square" rtlCol="0">
            <a:spAutoFit/>
          </a:bodyPr>
          <a:lstStyle/>
          <a:p>
            <a:r>
              <a:rPr lang="fr-FR" sz="2400" b="1" i="1" dirty="0" smtClean="0">
                <a:latin typeface="Calibri" pitchFamily="34" charset="0"/>
              </a:rPr>
              <a:t>La demande : Etablir une progression pédagogique conforme aux attendus, pour le bac </a:t>
            </a:r>
            <a:r>
              <a:rPr lang="fr-FR" sz="2400" b="1" i="1" dirty="0" smtClean="0">
                <a:latin typeface="Calibri" pitchFamily="34" charset="0"/>
              </a:rPr>
              <a:t>professionnel Aménagement</a:t>
            </a:r>
            <a:r>
              <a:rPr lang="fr-FR" sz="2400" b="1" i="1" dirty="0" smtClean="0">
                <a:latin typeface="Calibri" pitchFamily="34" charset="0"/>
              </a:rPr>
              <a:t>, finition du bâtiment, pour les CAP Peintre applicateur de revêtements et Signalétique enseigne et décor.</a:t>
            </a:r>
            <a:endParaRPr lang="fr-FR" sz="2400" b="1"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1772816"/>
            <a:ext cx="6048672" cy="461665"/>
          </a:xfrm>
          <a:prstGeom prst="rect">
            <a:avLst/>
          </a:prstGeom>
          <a:noFill/>
        </p:spPr>
        <p:txBody>
          <a:bodyPr wrap="square" rtlCol="0">
            <a:spAutoFit/>
          </a:bodyPr>
          <a:lstStyle/>
          <a:p>
            <a:r>
              <a:rPr lang="fr-FR" sz="2400" b="1" dirty="0" smtClean="0">
                <a:latin typeface="Calibri" pitchFamily="34" charset="0"/>
              </a:rPr>
              <a:t>Organisation interne:</a:t>
            </a:r>
          </a:p>
        </p:txBody>
      </p:sp>
      <p:sp>
        <p:nvSpPr>
          <p:cNvPr id="9" name="ZoneTexte 8"/>
          <p:cNvSpPr txBox="1"/>
          <p:nvPr/>
        </p:nvSpPr>
        <p:spPr>
          <a:xfrm>
            <a:off x="1835696" y="2132856"/>
            <a:ext cx="6192688" cy="1015663"/>
          </a:xfrm>
          <a:prstGeom prst="rect">
            <a:avLst/>
          </a:prstGeom>
          <a:noFill/>
        </p:spPr>
        <p:txBody>
          <a:bodyPr wrap="square" rtlCol="0">
            <a:spAutoFit/>
          </a:bodyPr>
          <a:lstStyle/>
          <a:p>
            <a:pPr lvl="1"/>
            <a:r>
              <a:rPr lang="fr-FR" sz="2000" dirty="0" smtClean="0">
                <a:latin typeface="Calibri" pitchFamily="34" charset="0"/>
              </a:rPr>
              <a:t>A l’issue de cette première réunion, j’ai réuni les 7 enseignants :</a:t>
            </a:r>
          </a:p>
          <a:p>
            <a:pPr lvl="1"/>
            <a:endParaRPr lang="fr-FR" sz="2000" dirty="0">
              <a:latin typeface="Calibri" pitchFamily="34" charset="0"/>
            </a:endParaRPr>
          </a:p>
        </p:txBody>
      </p:sp>
      <p:sp>
        <p:nvSpPr>
          <p:cNvPr id="8" name="ZoneTexte 7"/>
          <p:cNvSpPr txBox="1"/>
          <p:nvPr/>
        </p:nvSpPr>
        <p:spPr>
          <a:xfrm>
            <a:off x="2843808" y="2132856"/>
            <a:ext cx="5400600" cy="461665"/>
          </a:xfrm>
          <a:prstGeom prst="rect">
            <a:avLst/>
          </a:prstGeom>
          <a:noFill/>
        </p:spPr>
        <p:txBody>
          <a:bodyPr wrap="square" rtlCol="0">
            <a:spAutoFit/>
          </a:bodyPr>
          <a:lstStyle/>
          <a:p>
            <a:r>
              <a:rPr lang="fr-FR" sz="2400" i="1" dirty="0" smtClean="0">
                <a:latin typeface="Calibri" pitchFamily="34" charset="0"/>
              </a:rPr>
              <a:t> </a:t>
            </a:r>
            <a:endParaRPr lang="fr-FR" sz="2400" i="1" dirty="0">
              <a:latin typeface="Calibri" pitchFamily="34" charset="0"/>
            </a:endParaRPr>
          </a:p>
        </p:txBody>
      </p:sp>
      <p:sp>
        <p:nvSpPr>
          <p:cNvPr id="12" name="ZoneTexte 11"/>
          <p:cNvSpPr txBox="1"/>
          <p:nvPr/>
        </p:nvSpPr>
        <p:spPr>
          <a:xfrm>
            <a:off x="2483768" y="3501008"/>
            <a:ext cx="6336704" cy="769441"/>
          </a:xfrm>
          <a:prstGeom prst="rect">
            <a:avLst/>
          </a:prstGeom>
          <a:noFill/>
        </p:spPr>
        <p:txBody>
          <a:bodyPr wrap="square" rtlCol="0">
            <a:spAutoFit/>
          </a:bodyPr>
          <a:lstStyle/>
          <a:p>
            <a:pPr>
              <a:buFont typeface="Arial" pitchFamily="34" charset="0"/>
              <a:buChar char="•"/>
            </a:pPr>
            <a:r>
              <a:rPr lang="fr-FR" sz="2400" dirty="0" smtClean="0">
                <a:latin typeface="Calibri" pitchFamily="34" charset="0"/>
              </a:rPr>
              <a:t> </a:t>
            </a:r>
            <a:r>
              <a:rPr lang="fr-FR" sz="2000" dirty="0" smtClean="0">
                <a:latin typeface="Calibri" pitchFamily="34" charset="0"/>
              </a:rPr>
              <a:t>Transmettre les emplois du temps de chacun afin qu’ils puissent se rencontrer et favoriser </a:t>
            </a:r>
            <a:r>
              <a:rPr lang="fr-FR" sz="2000" dirty="0" smtClean="0">
                <a:latin typeface="Calibri" pitchFamily="34" charset="0"/>
              </a:rPr>
              <a:t>le </a:t>
            </a:r>
            <a:r>
              <a:rPr lang="fr-FR" sz="2000" dirty="0" smtClean="0">
                <a:latin typeface="Calibri" pitchFamily="34" charset="0"/>
              </a:rPr>
              <a:t>travail collectif.</a:t>
            </a:r>
            <a:endParaRPr lang="fr-FR" sz="2000" dirty="0">
              <a:latin typeface="Calibri" pitchFamily="34" charset="0"/>
            </a:endParaRPr>
          </a:p>
        </p:txBody>
      </p:sp>
      <p:sp>
        <p:nvSpPr>
          <p:cNvPr id="13" name="ZoneTexte 12"/>
          <p:cNvSpPr txBox="1"/>
          <p:nvPr/>
        </p:nvSpPr>
        <p:spPr>
          <a:xfrm>
            <a:off x="2519264" y="2780928"/>
            <a:ext cx="6624736" cy="769441"/>
          </a:xfrm>
          <a:prstGeom prst="rect">
            <a:avLst/>
          </a:prstGeom>
          <a:noFill/>
        </p:spPr>
        <p:txBody>
          <a:bodyPr wrap="square" rtlCol="0">
            <a:spAutoFit/>
          </a:bodyPr>
          <a:lstStyle/>
          <a:p>
            <a:pPr>
              <a:buFont typeface="Arial" pitchFamily="34" charset="0"/>
              <a:buChar char="•"/>
            </a:pPr>
            <a:r>
              <a:rPr lang="fr-FR" sz="2400" dirty="0" smtClean="0">
                <a:latin typeface="Calibri" pitchFamily="34" charset="0"/>
              </a:rPr>
              <a:t> </a:t>
            </a:r>
            <a:r>
              <a:rPr lang="fr-FR" sz="2000" dirty="0" smtClean="0">
                <a:latin typeface="Calibri" pitchFamily="34" charset="0"/>
              </a:rPr>
              <a:t>Pour vérifier que la demande avait été comprise, voire éclaircir certains points</a:t>
            </a:r>
            <a:endParaRPr lang="fr-FR" sz="2000" b="1" i="1" dirty="0">
              <a:latin typeface="Calibri" pitchFamily="34" charset="0"/>
            </a:endParaRPr>
          </a:p>
        </p:txBody>
      </p:sp>
      <p:sp>
        <p:nvSpPr>
          <p:cNvPr id="10" name="ZoneTexte 9"/>
          <p:cNvSpPr txBox="1"/>
          <p:nvPr/>
        </p:nvSpPr>
        <p:spPr>
          <a:xfrm>
            <a:off x="2411760" y="4221088"/>
            <a:ext cx="6480720" cy="1938992"/>
          </a:xfrm>
          <a:prstGeom prst="rect">
            <a:avLst/>
          </a:prstGeom>
          <a:noFill/>
        </p:spPr>
        <p:txBody>
          <a:bodyPr wrap="square" rtlCol="0">
            <a:spAutoFit/>
          </a:bodyPr>
          <a:lstStyle/>
          <a:p>
            <a:r>
              <a:rPr lang="fr-FR" sz="2000" dirty="0" smtClean="0">
                <a:latin typeface="Calibri" pitchFamily="34" charset="0"/>
              </a:rPr>
              <a:t>Un groupe de </a:t>
            </a:r>
            <a:r>
              <a:rPr lang="fr-FR" sz="2000" dirty="0" smtClean="0">
                <a:latin typeface="Calibri" pitchFamily="34" charset="0"/>
              </a:rPr>
              <a:t>trois </a:t>
            </a:r>
            <a:r>
              <a:rPr lang="fr-FR" sz="2000" dirty="0" smtClean="0">
                <a:latin typeface="Calibri" pitchFamily="34" charset="0"/>
              </a:rPr>
              <a:t>collègues a pris en charge le cycle bac professionnel.</a:t>
            </a:r>
          </a:p>
          <a:p>
            <a:r>
              <a:rPr lang="fr-FR" sz="2000" dirty="0" smtClean="0">
                <a:latin typeface="Calibri" pitchFamily="34" charset="0"/>
              </a:rPr>
              <a:t>Un groupe de </a:t>
            </a:r>
            <a:r>
              <a:rPr lang="fr-FR" sz="2000" dirty="0" smtClean="0">
                <a:latin typeface="Calibri" pitchFamily="34" charset="0"/>
              </a:rPr>
              <a:t>deux </a:t>
            </a:r>
            <a:r>
              <a:rPr lang="fr-FR" sz="2000" dirty="0" smtClean="0">
                <a:latin typeface="Calibri" pitchFamily="34" charset="0"/>
              </a:rPr>
              <a:t>collègues à pris en charge le cycle CAP Signalétique enseigne et décor.</a:t>
            </a:r>
          </a:p>
          <a:p>
            <a:r>
              <a:rPr lang="fr-FR" sz="2000" dirty="0" smtClean="0">
                <a:latin typeface="Calibri" pitchFamily="34" charset="0"/>
              </a:rPr>
              <a:t>Le troisième groupe s’est chargé du cycle CAP Peintre applicateur de revêtements</a:t>
            </a:r>
            <a:endParaRPr lang="fr-FR" sz="2000" dirty="0">
              <a:latin typeface="Calibri" pitchFamily="34" charset="0"/>
            </a:endParaRPr>
          </a:p>
        </p:txBody>
      </p:sp>
      <p:sp>
        <p:nvSpPr>
          <p:cNvPr id="11" name="ZoneTexte 10"/>
          <p:cNvSpPr txBox="1"/>
          <p:nvPr/>
        </p:nvSpPr>
        <p:spPr>
          <a:xfrm>
            <a:off x="1763688" y="6021288"/>
            <a:ext cx="6840760" cy="707886"/>
          </a:xfrm>
          <a:prstGeom prst="rect">
            <a:avLst/>
          </a:prstGeom>
          <a:noFill/>
        </p:spPr>
        <p:txBody>
          <a:bodyPr wrap="square" rtlCol="0">
            <a:spAutoFit/>
          </a:bodyPr>
          <a:lstStyle/>
          <a:p>
            <a:r>
              <a:rPr lang="fr-FR" sz="2000" b="1" dirty="0" smtClean="0">
                <a:latin typeface="Calibri" pitchFamily="34" charset="0"/>
              </a:rPr>
              <a:t>Les trois groupes m’ont tenu régulièrement informé de l’avancement de leur travail et soumis leurs travaux pour avis.</a:t>
            </a:r>
            <a:endParaRPr lang="fr-FR" sz="2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1+#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381001"/>
            <a:ext cx="6498098" cy="1247799"/>
          </a:xfrm>
        </p:spPr>
        <p:txBody>
          <a:bodyPr anchor="ctr">
            <a:normAutofit/>
          </a:bodyPr>
          <a:lstStyle/>
          <a:p>
            <a:pPr algn="ctr"/>
            <a:r>
              <a:rPr lang="fr-FR" sz="3600" dirty="0" smtClean="0">
                <a:latin typeface="Calibri" pitchFamily="34" charset="0"/>
              </a:rPr>
              <a:t>Groupe de travail </a:t>
            </a:r>
            <a:br>
              <a:rPr lang="fr-FR" sz="3600" dirty="0" smtClean="0">
                <a:latin typeface="Calibri" pitchFamily="34" charset="0"/>
              </a:rPr>
            </a:br>
            <a:r>
              <a:rPr lang="fr-FR" sz="3600" dirty="0" smtClean="0">
                <a:latin typeface="Calibri" pitchFamily="34" charset="0"/>
              </a:rPr>
              <a:t>Progressions pédagogiques</a:t>
            </a:r>
            <a:endParaRPr lang="fr-FR" sz="3600" dirty="0">
              <a:latin typeface="Calibri" pitchFamily="34" charset="0"/>
            </a:endParaRPr>
          </a:p>
        </p:txBody>
      </p:sp>
      <p:pic>
        <p:nvPicPr>
          <p:cNvPr id="4" name="Image 3" descr="logo fin novembre.jpg"/>
          <p:cNvPicPr>
            <a:picLocks noChangeAspect="1"/>
          </p:cNvPicPr>
          <p:nvPr/>
        </p:nvPicPr>
        <p:blipFill>
          <a:blip r:embed="rId2" cstate="print"/>
          <a:stretch>
            <a:fillRect/>
          </a:stretch>
        </p:blipFill>
        <p:spPr>
          <a:xfrm>
            <a:off x="323528" y="332656"/>
            <a:ext cx="1727836" cy="2073111"/>
          </a:xfrm>
          <a:prstGeom prst="rect">
            <a:avLst/>
          </a:prstGeom>
        </p:spPr>
      </p:pic>
      <p:sp>
        <p:nvSpPr>
          <p:cNvPr id="5" name="ZoneTexte 4"/>
          <p:cNvSpPr txBox="1"/>
          <p:nvPr/>
        </p:nvSpPr>
        <p:spPr>
          <a:xfrm>
            <a:off x="2411760" y="2204864"/>
            <a:ext cx="6048672" cy="461665"/>
          </a:xfrm>
          <a:prstGeom prst="rect">
            <a:avLst/>
          </a:prstGeom>
          <a:noFill/>
        </p:spPr>
        <p:txBody>
          <a:bodyPr wrap="square" rtlCol="0">
            <a:spAutoFit/>
          </a:bodyPr>
          <a:lstStyle/>
          <a:p>
            <a:r>
              <a:rPr lang="fr-FR" sz="2400" b="1" dirty="0" smtClean="0">
                <a:latin typeface="Calibri" pitchFamily="34" charset="0"/>
              </a:rPr>
              <a:t>2</a:t>
            </a:r>
            <a:r>
              <a:rPr lang="fr-FR" sz="2400" b="1" baseline="30000" dirty="0" smtClean="0">
                <a:latin typeface="Calibri" pitchFamily="34" charset="0"/>
              </a:rPr>
              <a:t>ème</a:t>
            </a:r>
            <a:r>
              <a:rPr lang="fr-FR" sz="2400" b="1" dirty="0" smtClean="0">
                <a:latin typeface="Calibri" pitchFamily="34" charset="0"/>
              </a:rPr>
              <a:t> réunion </a:t>
            </a:r>
            <a:r>
              <a:rPr lang="fr-FR" sz="2400" dirty="0" smtClean="0">
                <a:latin typeface="Calibri" pitchFamily="34" charset="0"/>
              </a:rPr>
              <a:t>(1</a:t>
            </a:r>
            <a:r>
              <a:rPr lang="fr-FR" sz="2400" baseline="30000" dirty="0" smtClean="0">
                <a:latin typeface="Calibri" pitchFamily="34" charset="0"/>
              </a:rPr>
              <a:t>ère</a:t>
            </a:r>
            <a:r>
              <a:rPr lang="fr-FR" sz="2400" dirty="0" smtClean="0">
                <a:latin typeface="Calibri" pitchFamily="34" charset="0"/>
              </a:rPr>
              <a:t> partie)</a:t>
            </a:r>
            <a:r>
              <a:rPr lang="fr-FR" sz="2400" b="1" dirty="0" smtClean="0">
                <a:latin typeface="Calibri" pitchFamily="34" charset="0"/>
              </a:rPr>
              <a:t>:</a:t>
            </a:r>
          </a:p>
        </p:txBody>
      </p:sp>
      <p:sp>
        <p:nvSpPr>
          <p:cNvPr id="8" name="ZoneTexte 7"/>
          <p:cNvSpPr txBox="1"/>
          <p:nvPr/>
        </p:nvSpPr>
        <p:spPr>
          <a:xfrm>
            <a:off x="2843808" y="2924944"/>
            <a:ext cx="5616624" cy="830997"/>
          </a:xfrm>
          <a:prstGeom prst="rect">
            <a:avLst/>
          </a:prstGeom>
          <a:noFill/>
        </p:spPr>
        <p:txBody>
          <a:bodyPr wrap="square" rtlCol="0">
            <a:spAutoFit/>
          </a:bodyPr>
          <a:lstStyle/>
          <a:p>
            <a:r>
              <a:rPr lang="fr-FR" sz="2400" dirty="0" smtClean="0">
                <a:latin typeface="Calibri" pitchFamily="34" charset="0"/>
              </a:rPr>
              <a:t> </a:t>
            </a:r>
            <a:r>
              <a:rPr lang="fr-FR" sz="2400" dirty="0" smtClean="0">
                <a:latin typeface="Calibri" pitchFamily="34" charset="0"/>
              </a:rPr>
              <a:t>Les trois</a:t>
            </a:r>
            <a:r>
              <a:rPr lang="fr-FR" sz="2400" dirty="0" smtClean="0">
                <a:latin typeface="Calibri" pitchFamily="34" charset="0"/>
              </a:rPr>
              <a:t> </a:t>
            </a:r>
            <a:r>
              <a:rPr lang="fr-FR" sz="2400" dirty="0" smtClean="0">
                <a:latin typeface="Calibri" pitchFamily="34" charset="0"/>
              </a:rPr>
              <a:t>binômes ont présenté à Madame l’inspectrice leurs progressions respectives</a:t>
            </a:r>
            <a:endParaRPr lang="fr-FR" sz="2400" dirty="0">
              <a:latin typeface="Calibri" pitchFamily="34" charset="0"/>
            </a:endParaRPr>
          </a:p>
        </p:txBody>
      </p:sp>
      <p:sp>
        <p:nvSpPr>
          <p:cNvPr id="12" name="ZoneTexte 11"/>
          <p:cNvSpPr txBox="1"/>
          <p:nvPr/>
        </p:nvSpPr>
        <p:spPr>
          <a:xfrm>
            <a:off x="2555776" y="4221088"/>
            <a:ext cx="6048672" cy="1569660"/>
          </a:xfrm>
          <a:prstGeom prst="rect">
            <a:avLst/>
          </a:prstGeom>
          <a:noFill/>
        </p:spPr>
        <p:txBody>
          <a:bodyPr wrap="square" rtlCol="0">
            <a:spAutoFit/>
          </a:bodyPr>
          <a:lstStyle/>
          <a:p>
            <a:r>
              <a:rPr lang="fr-FR" sz="2400" i="1" dirty="0" smtClean="0">
                <a:latin typeface="Calibri" pitchFamily="34" charset="0"/>
              </a:rPr>
              <a:t>Les consignes avaient été comprises et respectées. Le contenu de la présentation était conforme aux attendus exprimés lors de la 1</a:t>
            </a:r>
            <a:r>
              <a:rPr lang="fr-FR" sz="2400" i="1" baseline="30000" dirty="0" smtClean="0">
                <a:latin typeface="Calibri" pitchFamily="34" charset="0"/>
              </a:rPr>
              <a:t>ère</a:t>
            </a:r>
            <a:r>
              <a:rPr lang="fr-FR" sz="2400" i="1" dirty="0" smtClean="0">
                <a:latin typeface="Calibri" pitchFamily="34" charset="0"/>
              </a:rPr>
              <a:t> réunion.</a:t>
            </a:r>
            <a:endParaRPr lang="fr-FR" sz="2400" i="1" dirty="0">
              <a:latin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763</TotalTime>
  <Words>1138</Words>
  <Application>Microsoft Office PowerPoint</Application>
  <PresentationFormat>Affichage à l'écran (4:3)</PresentationFormat>
  <Paragraphs>93</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Oriel</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lpstr>Groupe de travail  Progressions pédagogiques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de travail  Progressions pédagogiques</dc:title>
  <dc:creator>ctrxa</dc:creator>
  <cp:lastModifiedBy>ctrxa</cp:lastModifiedBy>
  <cp:revision>79</cp:revision>
  <dcterms:created xsi:type="dcterms:W3CDTF">2017-04-25T12:46:41Z</dcterms:created>
  <dcterms:modified xsi:type="dcterms:W3CDTF">2017-04-26T15:21:14Z</dcterms:modified>
</cp:coreProperties>
</file>