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86" r:id="rId3"/>
    <p:sldId id="309" r:id="rId4"/>
    <p:sldId id="288" r:id="rId5"/>
    <p:sldId id="304" r:id="rId6"/>
    <p:sldId id="311" r:id="rId7"/>
    <p:sldId id="305" r:id="rId8"/>
    <p:sldId id="306" r:id="rId9"/>
    <p:sldId id="292" r:id="rId10"/>
    <p:sldId id="310" r:id="rId11"/>
    <p:sldId id="293" r:id="rId12"/>
    <p:sldId id="290" r:id="rId13"/>
    <p:sldId id="312" r:id="rId14"/>
    <p:sldId id="294" r:id="rId15"/>
    <p:sldId id="313" r:id="rId16"/>
    <p:sldId id="295" r:id="rId17"/>
    <p:sldId id="296" r:id="rId18"/>
    <p:sldId id="297" r:id="rId19"/>
    <p:sldId id="291" r:id="rId20"/>
    <p:sldId id="298" r:id="rId21"/>
    <p:sldId id="299" r:id="rId22"/>
    <p:sldId id="307" r:id="rId23"/>
    <p:sldId id="308" r:id="rId24"/>
    <p:sldId id="300" r:id="rId25"/>
    <p:sldId id="301" r:id="rId26"/>
    <p:sldId id="302" r:id="rId27"/>
    <p:sldId id="303"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00D600"/>
    <a:srgbClr val="CC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6" autoAdjust="0"/>
  </p:normalViewPr>
  <p:slideViewPr>
    <p:cSldViewPr>
      <p:cViewPr>
        <p:scale>
          <a:sx n="70" d="100"/>
          <a:sy n="70" d="100"/>
        </p:scale>
        <p:origin x="-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9AC4-AAAF-4E2F-8BFB-9BD6DDA71727}" type="datetimeFigureOut">
              <a:rPr lang="fr-FR" smtClean="0"/>
              <a:t>28/04/2016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ACF8B-0526-4750-80B9-A34D6D683620}" type="slidenum">
              <a:rPr lang="fr-FR" smtClean="0"/>
              <a:t>‹N°›</a:t>
            </a:fld>
            <a:endParaRPr lang="fr-FR" dirty="0"/>
          </a:p>
        </p:txBody>
      </p:sp>
    </p:spTree>
    <p:extLst>
      <p:ext uri="{BB962C8B-B14F-4D97-AF65-F5344CB8AC3E}">
        <p14:creationId xmlns:p14="http://schemas.microsoft.com/office/powerpoint/2010/main" val="103768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23"/>
            <a:ext cx="7772400" cy="1470026"/>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A3318649-8F48-4E7C-9270-D4B8D103C875}" type="datetime1">
              <a:rPr lang="fr-FR" smtClean="0"/>
              <a:t>28/04/2016</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5CC2D99-DBCE-4DF6-9AD5-75911D2A0338}" type="slidenum">
              <a:t>‹N°›</a:t>
            </a:fld>
            <a:endParaRPr lang="fr-FR" dirty="0"/>
          </a:p>
        </p:txBody>
      </p:sp>
    </p:spTree>
    <p:extLst>
      <p:ext uri="{BB962C8B-B14F-4D97-AF65-F5344CB8AC3E}">
        <p14:creationId xmlns:p14="http://schemas.microsoft.com/office/powerpoint/2010/main" val="7427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916DB5F-1686-485E-B7F4-D58F34D4A41C}" type="datetime1">
              <a:rPr lang="fr-FR" smtClean="0"/>
              <a:t>28/04/2016</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D4C105EA-6EBD-4D8A-84BA-CBA72B537C2A}" type="slidenum">
              <a:t>‹N°›</a:t>
            </a:fld>
            <a:endParaRPr lang="fr-FR" dirty="0"/>
          </a:p>
        </p:txBody>
      </p:sp>
    </p:spTree>
    <p:extLst>
      <p:ext uri="{BB962C8B-B14F-4D97-AF65-F5344CB8AC3E}">
        <p14:creationId xmlns:p14="http://schemas.microsoft.com/office/powerpoint/2010/main" val="125920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8570334-D458-4AC0-9471-BB7C6B655721}" type="datetime1">
              <a:rPr lang="fr-FR" smtClean="0"/>
              <a:t>28/04/2016</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AA24D32-80B1-4056-AB00-B34E05B7E1EB}" type="slidenum">
              <a:t>‹N°›</a:t>
            </a:fld>
            <a:endParaRPr lang="fr-FR" dirty="0"/>
          </a:p>
        </p:txBody>
      </p:sp>
    </p:spTree>
    <p:extLst>
      <p:ext uri="{BB962C8B-B14F-4D97-AF65-F5344CB8AC3E}">
        <p14:creationId xmlns:p14="http://schemas.microsoft.com/office/powerpoint/2010/main" val="175975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2623C21-762E-45D7-AE62-F6ED84268A18}" type="datetime1">
              <a:rPr lang="fr-FR" smtClean="0"/>
              <a:t>28/04/2016</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F2EFEFE2-2224-44A4-A922-1FD17FD1A56C}" type="slidenum">
              <a:t>‹N°›</a:t>
            </a:fld>
            <a:endParaRPr lang="fr-FR" dirty="0"/>
          </a:p>
        </p:txBody>
      </p:sp>
    </p:spTree>
    <p:extLst>
      <p:ext uri="{BB962C8B-B14F-4D97-AF65-F5344CB8AC3E}">
        <p14:creationId xmlns:p14="http://schemas.microsoft.com/office/powerpoint/2010/main" val="190039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Modifiez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9D3D4BC2-58E5-4F96-B343-D6FDC352EF85}" type="datetime1">
              <a:rPr lang="fr-FR" smtClean="0"/>
              <a:t>28/04/2016</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27D0770-F5B5-4D02-B8C8-8749C995B55A}" type="slidenum">
              <a:t>‹N°›</a:t>
            </a:fld>
            <a:endParaRPr lang="fr-FR" dirty="0"/>
          </a:p>
        </p:txBody>
      </p:sp>
    </p:spTree>
    <p:extLst>
      <p:ext uri="{BB962C8B-B14F-4D97-AF65-F5344CB8AC3E}">
        <p14:creationId xmlns:p14="http://schemas.microsoft.com/office/powerpoint/2010/main" val="28916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0830F2B4-C791-42C3-8619-6865A3B1AFEC}" type="datetime1">
              <a:rPr lang="fr-FR" smtClean="0"/>
              <a:t>28/04/2016</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D6060C0-2429-4581-9319-E2FCAE4C71E0}" type="slidenum">
              <a:t>‹N°›</a:t>
            </a:fld>
            <a:endParaRPr lang="fr-FR" dirty="0"/>
          </a:p>
        </p:txBody>
      </p:sp>
    </p:spTree>
    <p:extLst>
      <p:ext uri="{BB962C8B-B14F-4D97-AF65-F5344CB8AC3E}">
        <p14:creationId xmlns:p14="http://schemas.microsoft.com/office/powerpoint/2010/main" val="83950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7FCFDC25-D1DB-43B3-A748-1C3D2CA5785E}" type="datetime1">
              <a:rPr lang="fr-FR" smtClean="0"/>
              <a:t>28/04/2016</a:t>
            </a:fld>
            <a:endParaRPr lang="fr-FR" dirty="0"/>
          </a:p>
        </p:txBody>
      </p:sp>
      <p:sp>
        <p:nvSpPr>
          <p:cNvPr id="8" name="Espace réservé du pied de page 7"/>
          <p:cNvSpPr txBox="1">
            <a:spLocks noGrp="1"/>
          </p:cNvSpPr>
          <p:nvPr>
            <p:ph type="ftr" sz="quarter" idx="9"/>
          </p:nvPr>
        </p:nvSpPr>
        <p:spPr/>
        <p:txBody>
          <a:bodyPr/>
          <a:lstStyle>
            <a:lvl1pPr>
              <a:defRPr/>
            </a:lvl1pPr>
          </a:lstStyle>
          <a:p>
            <a:pPr lvl="0"/>
            <a:endParaRPr lang="fr-FR" dirty="0"/>
          </a:p>
        </p:txBody>
      </p:sp>
      <p:sp>
        <p:nvSpPr>
          <p:cNvPr id="9" name="Espace réservé du numéro de diapositive 8"/>
          <p:cNvSpPr txBox="1">
            <a:spLocks noGrp="1"/>
          </p:cNvSpPr>
          <p:nvPr>
            <p:ph type="sldNum" sz="quarter" idx="8"/>
          </p:nvPr>
        </p:nvSpPr>
        <p:spPr/>
        <p:txBody>
          <a:bodyPr/>
          <a:lstStyle>
            <a:lvl1pPr>
              <a:defRPr/>
            </a:lvl1pPr>
          </a:lstStyle>
          <a:p>
            <a:pPr lvl="0"/>
            <a:fld id="{00AF971B-1AC2-4525-AA17-352923267FCE}" type="slidenum">
              <a:t>‹N°›</a:t>
            </a:fld>
            <a:endParaRPr lang="fr-FR" dirty="0"/>
          </a:p>
        </p:txBody>
      </p:sp>
    </p:spTree>
    <p:extLst>
      <p:ext uri="{BB962C8B-B14F-4D97-AF65-F5344CB8AC3E}">
        <p14:creationId xmlns:p14="http://schemas.microsoft.com/office/powerpoint/2010/main" val="194249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251F26D1-3147-4C1D-BD28-5432A0662817}" type="datetime1">
              <a:rPr lang="fr-FR" smtClean="0"/>
              <a:t>28/04/2016</a:t>
            </a:fld>
            <a:endParaRPr lang="fr-FR" dirty="0"/>
          </a:p>
        </p:txBody>
      </p:sp>
      <p:sp>
        <p:nvSpPr>
          <p:cNvPr id="4" name="Espace réservé du pied de page 3"/>
          <p:cNvSpPr txBox="1">
            <a:spLocks noGrp="1"/>
          </p:cNvSpPr>
          <p:nvPr>
            <p:ph type="ftr" sz="quarter" idx="9"/>
          </p:nvPr>
        </p:nvSpPr>
        <p:spPr/>
        <p:txBody>
          <a:bodyPr/>
          <a:lstStyle>
            <a:lvl1pPr>
              <a:defRPr/>
            </a:lvl1pPr>
          </a:lstStyle>
          <a:p>
            <a:pPr lvl="0"/>
            <a:endParaRPr lang="fr-FR" dirty="0"/>
          </a:p>
        </p:txBody>
      </p:sp>
      <p:sp>
        <p:nvSpPr>
          <p:cNvPr id="5" name="Espace réservé du numéro de diapositive 4"/>
          <p:cNvSpPr txBox="1">
            <a:spLocks noGrp="1"/>
          </p:cNvSpPr>
          <p:nvPr>
            <p:ph type="sldNum" sz="quarter" idx="8"/>
          </p:nvPr>
        </p:nvSpPr>
        <p:spPr/>
        <p:txBody>
          <a:bodyPr/>
          <a:lstStyle>
            <a:lvl1pPr>
              <a:defRPr/>
            </a:lvl1pPr>
          </a:lstStyle>
          <a:p>
            <a:pPr lvl="0"/>
            <a:fld id="{3EA6CF1A-0B59-4441-A9C2-E604DC9AE918}" type="slidenum">
              <a:t>‹N°›</a:t>
            </a:fld>
            <a:endParaRPr lang="fr-FR" dirty="0"/>
          </a:p>
        </p:txBody>
      </p:sp>
    </p:spTree>
    <p:extLst>
      <p:ext uri="{BB962C8B-B14F-4D97-AF65-F5344CB8AC3E}">
        <p14:creationId xmlns:p14="http://schemas.microsoft.com/office/powerpoint/2010/main" val="135825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20911587-E248-4440-AFDD-490ED783715A}" type="datetime1">
              <a:rPr lang="fr-FR" smtClean="0"/>
              <a:t>28/04/2016</a:t>
            </a:fld>
            <a:endParaRPr lang="fr-FR" dirty="0"/>
          </a:p>
        </p:txBody>
      </p:sp>
      <p:sp>
        <p:nvSpPr>
          <p:cNvPr id="3" name="Espace réservé du pied de page 2"/>
          <p:cNvSpPr txBox="1">
            <a:spLocks noGrp="1"/>
          </p:cNvSpPr>
          <p:nvPr>
            <p:ph type="ftr" sz="quarter" idx="9"/>
          </p:nvPr>
        </p:nvSpPr>
        <p:spPr/>
        <p:txBody>
          <a:bodyPr/>
          <a:lstStyle>
            <a:lvl1pPr>
              <a:defRPr/>
            </a:lvl1pPr>
          </a:lstStyle>
          <a:p>
            <a:pPr lvl="0"/>
            <a:endParaRPr lang="fr-FR" dirty="0"/>
          </a:p>
        </p:txBody>
      </p:sp>
      <p:sp>
        <p:nvSpPr>
          <p:cNvPr id="4" name="Espace réservé du numéro de diapositive 3"/>
          <p:cNvSpPr txBox="1">
            <a:spLocks noGrp="1"/>
          </p:cNvSpPr>
          <p:nvPr>
            <p:ph type="sldNum" sz="quarter" idx="8"/>
          </p:nvPr>
        </p:nvSpPr>
        <p:spPr/>
        <p:txBody>
          <a:bodyPr/>
          <a:lstStyle>
            <a:lvl1pPr>
              <a:defRPr/>
            </a:lvl1pPr>
          </a:lstStyle>
          <a:p>
            <a:pPr lvl="0"/>
            <a:fld id="{345D61E4-FC1E-43BF-A166-6E6F919F6904}" type="slidenum">
              <a:t>‹N°›</a:t>
            </a:fld>
            <a:endParaRPr lang="fr-FR" dirty="0"/>
          </a:p>
        </p:txBody>
      </p:sp>
    </p:spTree>
    <p:extLst>
      <p:ext uri="{BB962C8B-B14F-4D97-AF65-F5344CB8AC3E}">
        <p14:creationId xmlns:p14="http://schemas.microsoft.com/office/powerpoint/2010/main" val="301975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7B90181-4889-425E-8E6D-C1FE530BB76F}" type="datetime1">
              <a:rPr lang="fr-FR" smtClean="0"/>
              <a:t>28/04/2016</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9A96301-AFD2-4A86-9D38-EB4153863E7C}" type="slidenum">
              <a:t>‹N°›</a:t>
            </a:fld>
            <a:endParaRPr lang="fr-FR" dirty="0"/>
          </a:p>
        </p:txBody>
      </p:sp>
    </p:spTree>
    <p:extLst>
      <p:ext uri="{BB962C8B-B14F-4D97-AF65-F5344CB8AC3E}">
        <p14:creationId xmlns:p14="http://schemas.microsoft.com/office/powerpoint/2010/main" val="273640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dirty="0"/>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91805F58-B040-47BE-AF7C-74B7A4202C91}" type="datetime1">
              <a:rPr lang="fr-FR" smtClean="0"/>
              <a:t>28/04/2016</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BB4A0248-D1E3-4539-9C61-724BA910F80C}" type="slidenum">
              <a:t>‹N°›</a:t>
            </a:fld>
            <a:endParaRPr lang="fr-FR" dirty="0"/>
          </a:p>
        </p:txBody>
      </p:sp>
    </p:spTree>
    <p:extLst>
      <p:ext uri="{BB962C8B-B14F-4D97-AF65-F5344CB8AC3E}">
        <p14:creationId xmlns:p14="http://schemas.microsoft.com/office/powerpoint/2010/main" val="16239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A72B474-CEAA-4576-A6A4-9117850D4D5E}" type="datetime1">
              <a:rPr lang="fr-FR" smtClean="0"/>
              <a:t>28/04/2016</a:t>
            </a:fld>
            <a:endParaRPr lang="fr-FR" dirty="0"/>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dirty="0"/>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B1EA9958-77E6-461B-9AE4-63D4F74676DE}" type="slidenum">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2.xml"/><Relationship Id="rId18" Type="http://schemas.openxmlformats.org/officeDocument/2006/relationships/slide" Target="slide21.xml"/><Relationship Id="rId3" Type="http://schemas.openxmlformats.org/officeDocument/2006/relationships/hyperlink" Target="Fiche%20Rep&#232;re%20MELEC%20Connaissances%2028avril2016.docx" TargetMode="External"/><Relationship Id="rId21" Type="http://schemas.openxmlformats.org/officeDocument/2006/relationships/slide" Target="slide24.xml"/><Relationship Id="rId7" Type="http://schemas.openxmlformats.org/officeDocument/2006/relationships/slide" Target="slide2.xml"/><Relationship Id="rId12" Type="http://schemas.openxmlformats.org/officeDocument/2006/relationships/slide" Target="slide9.xml"/><Relationship Id="rId17" Type="http://schemas.openxmlformats.org/officeDocument/2006/relationships/slide" Target="slide11.xml"/><Relationship Id="rId2" Type="http://schemas.openxmlformats.org/officeDocument/2006/relationships/hyperlink" Target="Fiche%20Rep&#232;re%20MELEC%20Comp&#233;tences%2028avril2016.docx" TargetMode="External"/><Relationship Id="rId16" Type="http://schemas.openxmlformats.org/officeDocument/2006/relationships/slide" Target="slide16.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5.xml"/><Relationship Id="rId24" Type="http://schemas.openxmlformats.org/officeDocument/2006/relationships/slide" Target="slide26.xml"/><Relationship Id="rId5" Type="http://schemas.openxmlformats.org/officeDocument/2006/relationships/image" Target="../media/image1.jpeg"/><Relationship Id="rId15" Type="http://schemas.openxmlformats.org/officeDocument/2006/relationships/slide" Target="slide19.xml"/><Relationship Id="rId23" Type="http://schemas.openxmlformats.org/officeDocument/2006/relationships/slide" Target="slide14.xml"/><Relationship Id="rId10" Type="http://schemas.openxmlformats.org/officeDocument/2006/relationships/slide" Target="slide25.xml"/><Relationship Id="rId19" Type="http://schemas.openxmlformats.org/officeDocument/2006/relationships/slide" Target="slide18.xml"/><Relationship Id="rId4" Type="http://schemas.openxmlformats.org/officeDocument/2006/relationships/hyperlink" Target="Fiche%20Rep&#232;re%20MELEC%20Pr&#233;vention%20risques%20electriques%2028avril2016.docx" TargetMode="External"/><Relationship Id="rId9" Type="http://schemas.openxmlformats.org/officeDocument/2006/relationships/slide" Target="slide4.xml"/><Relationship Id="rId14" Type="http://schemas.openxmlformats.org/officeDocument/2006/relationships/slide" Target="slide20.xml"/><Relationship Id="rId22" Type="http://schemas.openxmlformats.org/officeDocument/2006/relationships/slide" Target="slide27.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0.xml"/><Relationship Id="rId18" Type="http://schemas.openxmlformats.org/officeDocument/2006/relationships/slide" Target="slide18.xml"/><Relationship Id="rId3" Type="http://schemas.openxmlformats.org/officeDocument/2006/relationships/hyperlink" Target="Fiche%20Rep&#232;re%20MELEC%20Suivi%20et%20Attestation%20de%20formation%2028avril2016.docx" TargetMode="External"/><Relationship Id="rId21" Type="http://schemas.openxmlformats.org/officeDocument/2006/relationships/slide" Target="slide27.xml"/><Relationship Id="rId7"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21.xml"/><Relationship Id="rId2" Type="http://schemas.openxmlformats.org/officeDocument/2006/relationships/hyperlink" Target="Fiche%20Rep&#232;re%20MELEC%20Livret%20de%20suivi%2028avril2016.docx" TargetMode="External"/><Relationship Id="rId16" Type="http://schemas.openxmlformats.org/officeDocument/2006/relationships/slide" Target="slide11.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9.xml"/><Relationship Id="rId5" Type="http://schemas.openxmlformats.org/officeDocument/2006/relationships/image" Target="../media/image3.png"/><Relationship Id="rId15" Type="http://schemas.openxmlformats.org/officeDocument/2006/relationships/slide" Target="slide16.xml"/><Relationship Id="rId23" Type="http://schemas.openxmlformats.org/officeDocument/2006/relationships/slide" Target="slide26.xml"/><Relationship Id="rId10" Type="http://schemas.openxmlformats.org/officeDocument/2006/relationships/slide" Target="slide5.xml"/><Relationship Id="rId19" Type="http://schemas.openxmlformats.org/officeDocument/2006/relationships/slide" Target="slide17.xml"/><Relationship Id="rId4" Type="http://schemas.openxmlformats.org/officeDocument/2006/relationships/image" Target="../media/image1.jpeg"/><Relationship Id="rId9" Type="http://schemas.openxmlformats.org/officeDocument/2006/relationships/slide" Target="slide25.xml"/><Relationship Id="rId14" Type="http://schemas.openxmlformats.org/officeDocument/2006/relationships/slide" Target="slide19.xml"/><Relationship Id="rId22"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Plan%20de%20formation%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0.xml"/><Relationship Id="rId18" Type="http://schemas.openxmlformats.org/officeDocument/2006/relationships/slide" Target="slide18.xml"/><Relationship Id="rId3" Type="http://schemas.openxmlformats.org/officeDocument/2006/relationships/hyperlink" Target="Fiche%20Rep&#232;re%20MELEC%20EGLS%2028avril2016.docx" TargetMode="External"/><Relationship Id="rId21" Type="http://schemas.openxmlformats.org/officeDocument/2006/relationships/slide" Target="slide27.xml"/><Relationship Id="rId7"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21.xml"/><Relationship Id="rId2" Type="http://schemas.openxmlformats.org/officeDocument/2006/relationships/hyperlink" Target="Fiche%20Rep&#232;re%20MELEC%20AP%2028avril2016.docx" TargetMode="External"/><Relationship Id="rId16" Type="http://schemas.openxmlformats.org/officeDocument/2006/relationships/slide" Target="slide11.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9.xml"/><Relationship Id="rId5" Type="http://schemas.openxmlformats.org/officeDocument/2006/relationships/image" Target="../media/image3.png"/><Relationship Id="rId15" Type="http://schemas.openxmlformats.org/officeDocument/2006/relationships/slide" Target="slide16.xml"/><Relationship Id="rId23" Type="http://schemas.openxmlformats.org/officeDocument/2006/relationships/slide" Target="slide26.xml"/><Relationship Id="rId10" Type="http://schemas.openxmlformats.org/officeDocument/2006/relationships/slide" Target="slide5.xml"/><Relationship Id="rId19" Type="http://schemas.openxmlformats.org/officeDocument/2006/relationships/slide" Target="slide17.xml"/><Relationship Id="rId4" Type="http://schemas.openxmlformats.org/officeDocument/2006/relationships/image" Target="../media/image1.jpeg"/><Relationship Id="rId9" Type="http://schemas.openxmlformats.org/officeDocument/2006/relationships/slide" Target="slide25.xml"/><Relationship Id="rId14" Type="http://schemas.openxmlformats.org/officeDocument/2006/relationships/slide" Target="slide19.xml"/><Relationship Id="rId22"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0.xml"/><Relationship Id="rId18" Type="http://schemas.openxmlformats.org/officeDocument/2006/relationships/slide" Target="slide18.xml"/><Relationship Id="rId3" Type="http://schemas.openxmlformats.org/officeDocument/2006/relationships/hyperlink" Target="http://www.education.gouv.fr/pid285/bulletin_officiel.html?cid_bo=100542" TargetMode="External"/><Relationship Id="rId21" Type="http://schemas.openxmlformats.org/officeDocument/2006/relationships/slide" Target="slide27.xml"/><Relationship Id="rId7"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21.xml"/><Relationship Id="rId2" Type="http://schemas.openxmlformats.org/officeDocument/2006/relationships/hyperlink" Target="http://www.education.gouv.fr/pid285/bulletin_officiel.html?cid_bo=100538" TargetMode="External"/><Relationship Id="rId16" Type="http://schemas.openxmlformats.org/officeDocument/2006/relationships/slide" Target="slide11.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9.xml"/><Relationship Id="rId5" Type="http://schemas.openxmlformats.org/officeDocument/2006/relationships/image" Target="../media/image3.png"/><Relationship Id="rId15" Type="http://schemas.openxmlformats.org/officeDocument/2006/relationships/slide" Target="slide16.xml"/><Relationship Id="rId23" Type="http://schemas.openxmlformats.org/officeDocument/2006/relationships/slide" Target="slide26.xml"/><Relationship Id="rId10" Type="http://schemas.openxmlformats.org/officeDocument/2006/relationships/slide" Target="slide5.xml"/><Relationship Id="rId19" Type="http://schemas.openxmlformats.org/officeDocument/2006/relationships/slide" Target="slide17.xml"/><Relationship Id="rId4" Type="http://schemas.openxmlformats.org/officeDocument/2006/relationships/image" Target="../media/image1.jpeg"/><Relationship Id="rId9" Type="http://schemas.openxmlformats.org/officeDocument/2006/relationships/slide" Target="slide25.xml"/><Relationship Id="rId14" Type="http://schemas.openxmlformats.org/officeDocument/2006/relationships/slide" Target="slide19.xml"/><Relationship Id="rId22"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http://www.pedagogie.ac-nantes.fr/periodes-de-formation-en-milieu-profession"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Chantier%20Mme%20Marie%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Numerique-Apprentissage%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18" Type="http://schemas.openxmlformats.org/officeDocument/2006/relationships/slide" Target="slide14.xml"/><Relationship Id="rId3" Type="http://schemas.openxmlformats.org/officeDocument/2006/relationships/slide" Target="slide3.xml"/><Relationship Id="rId21" Type="http://schemas.openxmlformats.org/officeDocument/2006/relationships/slide" Target="slide26.xml"/><Relationship Id="rId7" Type="http://schemas.openxmlformats.org/officeDocument/2006/relationships/slide" Target="slide9.xml"/><Relationship Id="rId12" Type="http://schemas.openxmlformats.org/officeDocument/2006/relationships/slide" Target="slide11.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4.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25.xml"/><Relationship Id="rId15" Type="http://schemas.openxmlformats.org/officeDocument/2006/relationships/slide" Target="slide17.xml"/><Relationship Id="rId10" Type="http://schemas.openxmlformats.org/officeDocument/2006/relationships/slide" Target="slide19.xml"/><Relationship Id="rId19" Type="http://schemas.openxmlformats.org/officeDocument/2006/relationships/image" Target="../media/image1.jpeg"/><Relationship Id="rId4" Type="http://schemas.openxmlformats.org/officeDocument/2006/relationships/slide" Target="slide4.xml"/><Relationship Id="rId9" Type="http://schemas.openxmlformats.org/officeDocument/2006/relationships/slide" Target="slide20.xml"/><Relationship Id="rId1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liaison%20bac%20pro%20-%20BTS%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4.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image" Target="../media/image1.jpeg"/><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0.xml"/><Relationship Id="rId18" Type="http://schemas.openxmlformats.org/officeDocument/2006/relationships/slide" Target="slide18.xml"/><Relationship Id="rId3" Type="http://schemas.openxmlformats.org/officeDocument/2006/relationships/image" Target="../media/image3.png"/><Relationship Id="rId21" Type="http://schemas.openxmlformats.org/officeDocument/2006/relationships/slide" Target="slide27.xml"/><Relationship Id="rId7"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21.xml"/><Relationship Id="rId2" Type="http://schemas.openxmlformats.org/officeDocument/2006/relationships/image" Target="../media/image1.jpeg"/><Relationship Id="rId16" Type="http://schemas.openxmlformats.org/officeDocument/2006/relationships/slide" Target="slide11.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9.xml"/><Relationship Id="rId5" Type="http://schemas.openxmlformats.org/officeDocument/2006/relationships/hyperlink" Target="Grille%20Evaluation%20MELEC%20E31%20%2028avril2016.xlsx" TargetMode="External"/><Relationship Id="rId15" Type="http://schemas.openxmlformats.org/officeDocument/2006/relationships/slide" Target="slide16.xml"/><Relationship Id="rId23" Type="http://schemas.openxmlformats.org/officeDocument/2006/relationships/slide" Target="slide26.xml"/><Relationship Id="rId10" Type="http://schemas.openxmlformats.org/officeDocument/2006/relationships/slide" Target="slide5.xml"/><Relationship Id="rId19" Type="http://schemas.openxmlformats.org/officeDocument/2006/relationships/slide" Target="slide17.xml"/><Relationship Id="rId4" Type="http://schemas.openxmlformats.org/officeDocument/2006/relationships/hyperlink" Target="Fiche%20Rep&#232;re%20MELEC%20Certification%2028avril2016.docx" TargetMode="External"/><Relationship Id="rId9" Type="http://schemas.openxmlformats.org/officeDocument/2006/relationships/slide" Target="slide25.xml"/><Relationship Id="rId14" Type="http://schemas.openxmlformats.org/officeDocument/2006/relationships/slide" Target="slide19.xml"/><Relationship Id="rId22"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2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http://www.education.gouv.fr/pid285/bulletin_officiel.html?cid_bo=100860"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image" Target="../media/image3.png"/><Relationship Id="rId21" Type="http://schemas.openxmlformats.org/officeDocument/2006/relationships/slide" Target="slide26.xml"/><Relationship Id="rId7" Type="http://schemas.openxmlformats.org/officeDocument/2006/relationships/slide" Target="slide25.xml"/><Relationship Id="rId12" Type="http://schemas.openxmlformats.org/officeDocument/2006/relationships/slide" Target="slide19.xml"/><Relationship Id="rId17" Type="http://schemas.openxmlformats.org/officeDocument/2006/relationships/slide" Target="slide17.xml"/><Relationship Id="rId2" Type="http://schemas.openxmlformats.org/officeDocument/2006/relationships/image" Target="../media/image1.jpeg"/><Relationship Id="rId16" Type="http://schemas.openxmlformats.org/officeDocument/2006/relationships/slide" Target="slide18.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elements%20communs%20SN-MELEC%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http://www.education.gouv.fr/pid285/bulletin_officiel.html?cid_bo=90379"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18" Type="http://schemas.openxmlformats.org/officeDocument/2006/relationships/slide" Target="slide17.xml"/><Relationship Id="rId3" Type="http://schemas.openxmlformats.org/officeDocument/2006/relationships/image" Target="../media/image1.jpeg"/><Relationship Id="rId21"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20.xml"/><Relationship Id="rId17" Type="http://schemas.openxmlformats.org/officeDocument/2006/relationships/slide" Target="slide18.xml"/><Relationship Id="rId2" Type="http://schemas.openxmlformats.org/officeDocument/2006/relationships/hyperlink" Target="Fiche%20Rep&#232;re%20MELEC%20Approche%20p&#233;dagogique%2028avril2016.docx" TargetMode="Externa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2.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6.xml"/><Relationship Id="rId22"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1" name="ZoneTexte 79"/>
          <p:cNvSpPr txBox="1"/>
          <p:nvPr/>
        </p:nvSpPr>
        <p:spPr>
          <a:xfrm>
            <a:off x="43968" y="1453128"/>
            <a:ext cx="2727832" cy="5509200"/>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buNone/>
              <a:tabLst/>
              <a:defRPr sz="1800" b="0" i="0" u="none" strike="noStrike" kern="0" cap="none" spc="0" baseline="0">
                <a:solidFill>
                  <a:srgbClr val="000000"/>
                </a:solidFill>
                <a:uFillTx/>
              </a:defRPr>
            </a:pPr>
            <a:r>
              <a:rPr lang="fr-FR" sz="1400" b="1" i="0" u="sng" strike="noStrike" kern="1200" cap="none" spc="0" baseline="0" dirty="0" smtClean="0">
                <a:uFillTx/>
                <a:latin typeface="Arial" panose="020B0604020202020204" pitchFamily="34" charset="0"/>
                <a:cs typeface="Arial" panose="020B0604020202020204" pitchFamily="34" charset="0"/>
              </a:rPr>
              <a:t>AUTEURS</a:t>
            </a:r>
            <a:r>
              <a:rPr lang="fr-FR" sz="1400" b="1" i="0" u="sng" strike="noStrike" kern="1200" cap="none" spc="0" dirty="0" smtClean="0">
                <a:uFillTx/>
                <a:latin typeface="Arial" panose="020B0604020202020204" pitchFamily="34" charset="0"/>
                <a:cs typeface="Arial" panose="020B0604020202020204" pitchFamily="34" charset="0"/>
              </a:rPr>
              <a:t> :</a:t>
            </a:r>
            <a:r>
              <a:rPr lang="fr-FR" sz="1400" b="1" i="0" u="none" strike="noStrike" kern="1200" cap="none" spc="0" dirty="0" smtClean="0">
                <a:uFillTx/>
                <a:latin typeface="Arial" panose="020B0604020202020204" pitchFamily="34" charset="0"/>
                <a:cs typeface="Arial" panose="020B0604020202020204" pitchFamily="34" charset="0"/>
              </a:rPr>
              <a:t> </a:t>
            </a:r>
          </a:p>
          <a:p>
            <a:pPr marL="177800" marR="0" lvl="0" indent="-177800" algn="ctr" defTabSz="914400" rtl="0" fontAlgn="auto" hangingPunct="1">
              <a:buNone/>
              <a:tabLst/>
              <a:defRPr sz="1800" b="0" i="0" u="none" strike="noStrike" kern="0" cap="none" spc="0" baseline="0">
                <a:solidFill>
                  <a:srgbClr val="000000"/>
                </a:solidFill>
                <a:uFillTx/>
              </a:defRPr>
            </a:pPr>
            <a:endParaRPr lang="fr-FR" sz="1400" baseline="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Jean-Pierre </a:t>
            </a:r>
            <a:r>
              <a:rPr lang="fr-FR" sz="1400" b="1" dirty="0">
                <a:latin typeface="Arial" panose="020B0604020202020204" pitchFamily="34" charset="0"/>
                <a:cs typeface="Arial" panose="020B0604020202020204" pitchFamily="34" charset="0"/>
              </a:rPr>
              <a:t>Collignon</a:t>
            </a:r>
            <a:r>
              <a:rPr lang="fr-FR" sz="1400" dirty="0">
                <a:latin typeface="Arial" panose="020B0604020202020204" pitchFamily="34" charset="0"/>
                <a:cs typeface="Arial" panose="020B0604020202020204" pitchFamily="34" charset="0"/>
              </a:rPr>
              <a:t>, Inspecteur Général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Régis </a:t>
            </a:r>
            <a:r>
              <a:rPr lang="fr-FR" sz="1400" b="1" dirty="0" err="1">
                <a:latin typeface="Arial" panose="020B0604020202020204" pitchFamily="34" charset="0"/>
                <a:cs typeface="Arial" panose="020B0604020202020204" pitchFamily="34" charset="0"/>
              </a:rPr>
              <a:t>Bichard</a:t>
            </a:r>
            <a:r>
              <a:rPr lang="fr-FR" sz="1400" dirty="0">
                <a:latin typeface="Arial" panose="020B0604020202020204" pitchFamily="34" charset="0"/>
                <a:cs typeface="Arial" panose="020B0604020202020204" pitchFamily="34" charset="0"/>
              </a:rPr>
              <a:t>, Inspecteur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Franck </a:t>
            </a:r>
            <a:r>
              <a:rPr lang="fr-FR" sz="1400" b="1" dirty="0" err="1">
                <a:latin typeface="Arial" panose="020B0604020202020204" pitchFamily="34" charset="0"/>
                <a:cs typeface="Arial" panose="020B0604020202020204" pitchFamily="34" charset="0"/>
              </a:rPr>
              <a:t>Jargeais</a:t>
            </a:r>
            <a:r>
              <a:rPr lang="fr-FR" sz="1400" dirty="0">
                <a:latin typeface="Arial" panose="020B0604020202020204" pitchFamily="34" charset="0"/>
                <a:cs typeface="Arial" panose="020B0604020202020204" pitchFamily="34" charset="0"/>
              </a:rPr>
              <a:t>, Inspecteur de </a:t>
            </a:r>
            <a:r>
              <a:rPr lang="fr-FR" sz="1400" dirty="0" smtClean="0">
                <a:latin typeface="Arial" panose="020B0604020202020204" pitchFamily="34" charset="0"/>
                <a:cs typeface="Arial" panose="020B0604020202020204" pitchFamily="34" charset="0"/>
              </a:rPr>
              <a:t>l’Éducation Nationale</a:t>
            </a:r>
            <a:endParaRPr lang="fr-FR" sz="140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Frédéric </a:t>
            </a:r>
            <a:r>
              <a:rPr lang="fr-FR" sz="1400" b="1" dirty="0">
                <a:latin typeface="Arial" panose="020B0604020202020204" pitchFamily="34" charset="0"/>
                <a:cs typeface="Arial" panose="020B0604020202020204" pitchFamily="34" charset="0"/>
              </a:rPr>
              <a:t>Laigle</a:t>
            </a:r>
            <a:r>
              <a:rPr lang="fr-FR" sz="1400" dirty="0">
                <a:latin typeface="Arial" panose="020B0604020202020204" pitchFamily="34" charset="0"/>
                <a:cs typeface="Arial" panose="020B0604020202020204" pitchFamily="34" charset="0"/>
              </a:rPr>
              <a:t>, Inspecteur de l’Education </a:t>
            </a:r>
            <a:r>
              <a:rPr lang="fr-FR" sz="1400" dirty="0" smtClean="0">
                <a:latin typeface="Arial" panose="020B0604020202020204" pitchFamily="34" charset="0"/>
                <a:cs typeface="Arial" panose="020B0604020202020204" pitchFamily="34" charset="0"/>
              </a:rPr>
              <a:t>Nationale</a:t>
            </a:r>
            <a:endParaRPr lang="fr-FR" sz="140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Isabelle </a:t>
            </a:r>
            <a:r>
              <a:rPr lang="fr-FR" sz="1400" b="1" dirty="0" err="1" smtClean="0">
                <a:latin typeface="Arial" panose="020B0604020202020204" pitchFamily="34" charset="0"/>
                <a:cs typeface="Arial" panose="020B0604020202020204" pitchFamily="34" charset="0"/>
              </a:rPr>
              <a:t>Mézeray</a:t>
            </a:r>
            <a:r>
              <a:rPr lang="fr-FR" sz="1400" dirty="0">
                <a:latin typeface="Arial" panose="020B0604020202020204" pitchFamily="34" charset="0"/>
                <a:cs typeface="Arial" panose="020B0604020202020204" pitchFamily="34" charset="0"/>
              </a:rPr>
              <a:t>, Inspecteur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Claude </a:t>
            </a:r>
            <a:r>
              <a:rPr lang="fr-FR" sz="1400" b="1" dirty="0" err="1">
                <a:latin typeface="Arial" panose="020B0604020202020204" pitchFamily="34" charset="0"/>
                <a:cs typeface="Arial" panose="020B0604020202020204" pitchFamily="34" charset="0"/>
              </a:rPr>
              <a:t>Pojolat</a:t>
            </a:r>
            <a:r>
              <a:rPr lang="fr-FR" sz="1400" dirty="0">
                <a:latin typeface="Arial" panose="020B0604020202020204" pitchFamily="34" charset="0"/>
                <a:cs typeface="Arial" panose="020B0604020202020204" pitchFamily="34" charset="0"/>
              </a:rPr>
              <a:t>, Inspecteur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Franck </a:t>
            </a:r>
            <a:r>
              <a:rPr lang="fr-FR" sz="1400" b="1" dirty="0" err="1">
                <a:latin typeface="Arial" panose="020B0604020202020204" pitchFamily="34" charset="0"/>
                <a:cs typeface="Arial" panose="020B0604020202020204" pitchFamily="34" charset="0"/>
              </a:rPr>
              <a:t>Leservot</a:t>
            </a:r>
            <a:r>
              <a:rPr lang="fr-FR" sz="1400" dirty="0" smtClean="0">
                <a:latin typeface="Arial" panose="020B0604020202020204" pitchFamily="34" charset="0"/>
                <a:cs typeface="Arial" panose="020B0604020202020204" pitchFamily="34" charset="0"/>
              </a:rPr>
              <a:t>, </a:t>
            </a:r>
          </a:p>
          <a:p>
            <a:pPr marL="177800"/>
            <a:r>
              <a:rPr lang="fr-FR" sz="1400" dirty="0" smtClean="0">
                <a:latin typeface="Arial" panose="020B0604020202020204" pitchFamily="34" charset="0"/>
                <a:cs typeface="Arial" panose="020B0604020202020204" pitchFamily="34" charset="0"/>
              </a:rPr>
              <a:t>DDFPT*</a:t>
            </a:r>
            <a:endParaRPr lang="fr-FR" sz="140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Christian </a:t>
            </a:r>
            <a:r>
              <a:rPr lang="fr-FR" sz="1400" b="1" dirty="0" err="1">
                <a:latin typeface="Arial" panose="020B0604020202020204" pitchFamily="34" charset="0"/>
                <a:cs typeface="Arial" panose="020B0604020202020204" pitchFamily="34" charset="0"/>
              </a:rPr>
              <a:t>Quellec</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Enseignant</a:t>
            </a:r>
            <a:endParaRPr lang="fr-FR" sz="140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Robert </a:t>
            </a:r>
            <a:r>
              <a:rPr lang="fr-FR" sz="1400" b="1" dirty="0" err="1">
                <a:latin typeface="Arial" panose="020B0604020202020204" pitchFamily="34" charset="0"/>
                <a:cs typeface="Arial" panose="020B0604020202020204" pitchFamily="34" charset="0"/>
              </a:rPr>
              <a:t>Schammé</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Enseignant</a:t>
            </a:r>
            <a:endParaRPr lang="fr-FR" sz="140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Évelyne </a:t>
            </a:r>
            <a:r>
              <a:rPr lang="fr-FR" sz="1400" b="1" dirty="0" err="1" smtClean="0">
                <a:latin typeface="Arial" panose="020B0604020202020204" pitchFamily="34" charset="0"/>
                <a:cs typeface="Arial" panose="020B0604020202020204" pitchFamily="34" charset="0"/>
              </a:rPr>
              <a:t>Tisma</a:t>
            </a:r>
            <a:r>
              <a:rPr lang="fr-FR" sz="1400" dirty="0" smtClean="0">
                <a:latin typeface="Arial" panose="020B0604020202020204" pitchFamily="34" charset="0"/>
                <a:cs typeface="Arial" panose="020B0604020202020204" pitchFamily="34" charset="0"/>
              </a:rPr>
              <a:t>, </a:t>
            </a:r>
          </a:p>
          <a:p>
            <a:pPr marL="177800"/>
            <a:r>
              <a:rPr lang="fr-FR" sz="1400" dirty="0" smtClean="0">
                <a:latin typeface="Arial" panose="020B0604020202020204" pitchFamily="34" charset="0"/>
                <a:cs typeface="Arial" panose="020B0604020202020204" pitchFamily="34" charset="0"/>
              </a:rPr>
              <a:t>DGESCO</a:t>
            </a:r>
          </a:p>
          <a:p>
            <a:pPr marL="177800"/>
            <a:endParaRPr lang="fr-FR" sz="500" i="1" dirty="0" smtClean="0">
              <a:latin typeface="Arial" panose="020B0604020202020204" pitchFamily="34" charset="0"/>
              <a:cs typeface="Arial" panose="020B0604020202020204" pitchFamily="34" charset="0"/>
            </a:endParaRPr>
          </a:p>
          <a:p>
            <a:pPr marL="177800"/>
            <a:r>
              <a:rPr lang="fr-FR" sz="1000" i="1" dirty="0" smtClean="0">
                <a:latin typeface="Arial" panose="020B0604020202020204" pitchFamily="34" charset="0"/>
                <a:cs typeface="Arial" panose="020B0604020202020204" pitchFamily="34" charset="0"/>
              </a:rPr>
              <a:t>* : directeur délégué aux formations professionnelles et technologiques</a:t>
            </a:r>
            <a:endParaRPr lang="fr-FR" sz="1000" i="1" dirty="0">
              <a:latin typeface="Arial" panose="020B0604020202020204" pitchFamily="34" charset="0"/>
              <a:cs typeface="Arial" panose="020B0604020202020204" pitchFamily="34" charset="0"/>
            </a:endParaRPr>
          </a:p>
        </p:txBody>
      </p:sp>
      <p:sp>
        <p:nvSpPr>
          <p:cNvPr id="33" name="Titre 1"/>
          <p:cNvSpPr txBox="1"/>
          <p:nvPr/>
        </p:nvSpPr>
        <p:spPr>
          <a:xfrm>
            <a:off x="4632041" y="5928034"/>
            <a:ext cx="2660934" cy="381332"/>
          </a:xfrm>
          <a:prstGeom prst="rect">
            <a:avLst/>
          </a:prstGeom>
          <a:noFill/>
          <a:ln>
            <a:noFill/>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i="1" kern="0" dirty="0" smtClean="0">
                <a:latin typeface="Arial" panose="020B0604020202020204" pitchFamily="34" charset="0"/>
                <a:cs typeface="Arial" panose="020B0604020202020204" pitchFamily="34" charset="0"/>
              </a:rPr>
              <a:t>Version du 28 avril 2016</a:t>
            </a:r>
            <a:endParaRPr lang="fr-FR" sz="1600" i="1" u="none" strike="noStrike" kern="1200" cap="none" spc="0" baseline="0" dirty="0">
              <a:uFillTx/>
              <a:latin typeface="Arial" panose="020B0604020202020204" pitchFamily="34" charset="0"/>
              <a:cs typeface="Arial" panose="020B0604020202020204" pitchFamily="34" charset="0"/>
            </a:endParaRPr>
          </a:p>
        </p:txBody>
      </p:sp>
      <p:sp>
        <p:nvSpPr>
          <p:cNvPr id="11" name="ZoneTexte 10"/>
          <p:cNvSpPr txBox="1"/>
          <p:nvPr/>
        </p:nvSpPr>
        <p:spPr>
          <a:xfrm>
            <a:off x="2915815" y="1772816"/>
            <a:ext cx="6120681" cy="4147289"/>
          </a:xfrm>
          <a:prstGeom prst="rect">
            <a:avLst/>
          </a:prstGeom>
          <a:noFill/>
        </p:spPr>
        <p:txBody>
          <a:bodyPr wrap="square" rtlCol="0">
            <a:spAutoFit/>
          </a:bodyPr>
          <a:lstStyle/>
          <a:p>
            <a:pPr algn="ctr">
              <a:lnSpc>
                <a:spcPct val="85000"/>
              </a:lnSpc>
            </a:pPr>
            <a:endParaRPr lang="fr-FR" sz="5400" b="1" dirty="0" smtClean="0">
              <a:latin typeface="Arial" panose="020B0604020202020204" pitchFamily="34" charset="0"/>
              <a:cs typeface="Arial" panose="020B0604020202020204" pitchFamily="34" charset="0"/>
            </a:endParaRPr>
          </a:p>
          <a:p>
            <a:pPr algn="ctr">
              <a:lnSpc>
                <a:spcPct val="85000"/>
              </a:lnSpc>
            </a:pPr>
            <a:r>
              <a:rPr lang="fr-FR" sz="5400" b="1" dirty="0" smtClean="0">
                <a:latin typeface="Arial" panose="020B0604020202020204" pitchFamily="34" charset="0"/>
                <a:cs typeface="Arial" panose="020B0604020202020204" pitchFamily="34" charset="0"/>
              </a:rPr>
              <a:t>Repère</a:t>
            </a:r>
          </a:p>
          <a:p>
            <a:pPr algn="ctr">
              <a:lnSpc>
                <a:spcPct val="85000"/>
              </a:lnSpc>
            </a:pPr>
            <a:r>
              <a:rPr lang="fr-FR" sz="5400" b="1" dirty="0" smtClean="0">
                <a:latin typeface="Arial" panose="020B0604020202020204" pitchFamily="34" charset="0"/>
                <a:cs typeface="Arial" panose="020B0604020202020204" pitchFamily="34" charset="0"/>
              </a:rPr>
              <a:t>pour la</a:t>
            </a:r>
          </a:p>
          <a:p>
            <a:pPr algn="ctr">
              <a:lnSpc>
                <a:spcPct val="85000"/>
              </a:lnSpc>
            </a:pPr>
            <a:r>
              <a:rPr lang="fr-FR" sz="5400" b="1" dirty="0" smtClean="0">
                <a:latin typeface="Arial" panose="020B0604020202020204" pitchFamily="34" charset="0"/>
                <a:cs typeface="Arial" panose="020B0604020202020204" pitchFamily="34" charset="0"/>
              </a:rPr>
              <a:t>formation</a:t>
            </a:r>
          </a:p>
          <a:p>
            <a:pPr algn="ctr">
              <a:lnSpc>
                <a:spcPct val="85000"/>
              </a:lnSpc>
            </a:pPr>
            <a:endParaRPr lang="fr-FR" sz="5400" b="1" dirty="0">
              <a:latin typeface="Arial" panose="020B0604020202020204" pitchFamily="34" charset="0"/>
              <a:cs typeface="Arial" panose="020B0604020202020204" pitchFamily="34" charset="0"/>
            </a:endParaRPr>
          </a:p>
          <a:p>
            <a:pPr algn="ctr">
              <a:lnSpc>
                <a:spcPct val="85000"/>
              </a:lnSpc>
            </a:pPr>
            <a:r>
              <a:rPr lang="fr-FR" sz="4000" b="1" dirty="0" smtClean="0">
                <a:latin typeface="Arial" panose="020B0604020202020204" pitchFamily="34" charset="0"/>
                <a:cs typeface="Arial" panose="020B0604020202020204" pitchFamily="34" charset="0"/>
              </a:rPr>
              <a:t>Mai 2016 </a:t>
            </a:r>
            <a:endParaRPr lang="fr-FR" sz="3200" b="1" dirty="0">
              <a:solidFill>
                <a:srgbClr val="FF0000"/>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a:t>
            </a:fld>
            <a:endParaRPr lang="fr-FR" dirty="0">
              <a:solidFill>
                <a:schemeClr val="tx1"/>
              </a:solidFill>
              <a:latin typeface="Arial" panose="020B0604020202020204" pitchFamily="34" charset="0"/>
              <a:cs typeface="Arial" panose="020B0604020202020204" pitchFamily="34" charset="0"/>
            </a:endParaRPr>
          </a:p>
        </p:txBody>
      </p:sp>
      <p:grpSp>
        <p:nvGrpSpPr>
          <p:cNvPr id="17" name="Groupe 16"/>
          <p:cNvGrpSpPr/>
          <p:nvPr/>
        </p:nvGrpSpPr>
        <p:grpSpPr>
          <a:xfrm>
            <a:off x="8079020" y="6550702"/>
            <a:ext cx="957476" cy="190666"/>
            <a:chOff x="3851920" y="5877272"/>
            <a:chExt cx="1539062" cy="432048"/>
          </a:xfrm>
        </p:grpSpPr>
        <p:sp>
          <p:nvSpPr>
            <p:cNvPr id="15" name="Bouton d'action : Précédent 14">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66"/>
          <p:cNvSpPr txBox="1"/>
          <p:nvPr/>
        </p:nvSpPr>
        <p:spPr>
          <a:xfrm>
            <a:off x="2771800" y="232772"/>
            <a:ext cx="5184576" cy="1138773"/>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dirty="0" smtClean="0">
                <a:solidFill>
                  <a:srgbClr val="000000"/>
                </a:solidFill>
                <a:latin typeface="Arial" panose="020B0604020202020204" pitchFamily="34" charset="0"/>
                <a:cs typeface="Arial" panose="020B0604020202020204" pitchFamily="34" charset="0"/>
              </a:rPr>
              <a:t>Baccalauréat professionnel</a:t>
            </a:r>
            <a:r>
              <a:rPr lang="fr-FR" sz="2200" b="1" dirty="0" smtClean="0">
                <a:solidFill>
                  <a:srgbClr val="000000"/>
                </a:solidFill>
                <a:latin typeface="Arial" panose="020B0604020202020204" pitchFamily="34" charset="0"/>
                <a:cs typeface="Arial" panose="020B0604020202020204" pitchFamily="34" charset="0"/>
              </a:rPr>
              <a:t/>
            </a:r>
            <a:br>
              <a:rPr lang="fr-FR" sz="2200" b="1" dirty="0" smtClean="0">
                <a:solidFill>
                  <a:srgbClr val="000000"/>
                </a:solidFill>
                <a:latin typeface="Arial" panose="020B0604020202020204" pitchFamily="34" charset="0"/>
                <a:cs typeface="Arial" panose="020B0604020202020204" pitchFamily="34" charset="0"/>
              </a:rPr>
            </a:br>
            <a:r>
              <a:rPr lang="fr-FR" sz="2200" b="1" dirty="0" smtClean="0">
                <a:solidFill>
                  <a:srgbClr val="000000"/>
                </a:solidFill>
                <a:latin typeface="Arial" panose="020B0604020202020204" pitchFamily="34" charset="0"/>
                <a:cs typeface="Arial" panose="020B0604020202020204" pitchFamily="34" charset="0"/>
              </a:rPr>
              <a:t>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19" name="Connecteur droit 18"/>
          <p:cNvCxnSpPr/>
          <p:nvPr/>
        </p:nvCxnSpPr>
        <p:spPr>
          <a:xfrm>
            <a:off x="2771800" y="162880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7812360" y="198799"/>
            <a:ext cx="1192213" cy="1213977"/>
          </a:xfrm>
          <a:prstGeom prst="rect">
            <a:avLst/>
          </a:prstGeom>
          <a:ln>
            <a:noFill/>
          </a:ln>
          <a:extLst>
            <a:ext uri="{53640926-AAD7-44D8-BBD7-CCE9431645EC}">
              <a14:shadowObscured xmlns:a14="http://schemas.microsoft.com/office/drawing/2010/main"/>
            </a:ext>
          </a:extLst>
        </p:spPr>
      </p:pic>
      <p:sp>
        <p:nvSpPr>
          <p:cNvPr id="26" name="ZoneTexte 79"/>
          <p:cNvSpPr txBox="1"/>
          <p:nvPr/>
        </p:nvSpPr>
        <p:spPr>
          <a:xfrm>
            <a:off x="827584" y="27781"/>
            <a:ext cx="1911771" cy="141577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DGESCO :</a:t>
            </a:r>
          </a:p>
          <a:p>
            <a:pPr lvl="0" algn="ctr">
              <a:defRPr sz="1800" b="0" i="0" u="none" strike="noStrike" kern="0" cap="none" spc="0" baseline="0">
                <a:solidFill>
                  <a:srgbClr val="000000"/>
                </a:solidFill>
                <a:uFillTx/>
              </a:defRPr>
            </a:pPr>
            <a:r>
              <a:rPr lang="fr-FR" sz="1200" dirty="0">
                <a:latin typeface="Arial" panose="020B0604020202020204" pitchFamily="34" charset="0"/>
                <a:cs typeface="Arial" panose="020B0604020202020204" pitchFamily="34" charset="0"/>
              </a:rPr>
              <a:t>Sous-direction des lycées et de la formation professionnelle tout au long de la vie </a:t>
            </a:r>
            <a:endParaRPr lang="fr-FR" sz="1200" dirty="0" smtClean="0">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Inspection</a:t>
            </a:r>
            <a:r>
              <a:rPr lang="fr-FR" sz="1200" b="1" i="0" u="none" strike="noStrike" kern="1200" cap="none" spc="0" dirty="0" smtClean="0">
                <a:uFillTx/>
                <a:latin typeface="Arial" panose="020B0604020202020204" pitchFamily="34" charset="0"/>
                <a:cs typeface="Arial" panose="020B0604020202020204" pitchFamily="34" charset="0"/>
              </a:rPr>
              <a:t> Générale de </a:t>
            </a:r>
            <a:r>
              <a:rPr lang="fr-FR" sz="1200" b="1" dirty="0">
                <a:latin typeface="Arial" panose="020B0604020202020204" pitchFamily="34" charset="0"/>
                <a:cs typeface="Arial" panose="020B0604020202020204" pitchFamily="34" charset="0"/>
              </a:rPr>
              <a:t>l’Éducation</a:t>
            </a:r>
            <a:r>
              <a:rPr lang="fr-FR" sz="1200" dirty="0">
                <a:latin typeface="Arial" panose="020B0604020202020204" pitchFamily="34" charset="0"/>
                <a:cs typeface="Arial" panose="020B0604020202020204" pitchFamily="34" charset="0"/>
              </a:rPr>
              <a:t> </a:t>
            </a:r>
            <a:r>
              <a:rPr lang="fr-FR" sz="1200" b="1" i="0" u="none" strike="noStrike" kern="1200" cap="none" spc="0" dirty="0" smtClean="0">
                <a:uFillTx/>
                <a:latin typeface="Arial" panose="020B0604020202020204" pitchFamily="34" charset="0"/>
                <a:cs typeface="Arial" panose="020B0604020202020204" pitchFamily="34" charset="0"/>
              </a:rPr>
              <a:t>Nationale</a:t>
            </a:r>
            <a:endParaRPr lang="fr-FR" sz="1200" b="1" i="0" u="none" strike="noStrike" kern="1200" cap="none" spc="0" baseline="0" dirty="0">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11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lvl="0" algn="just">
              <a:spcBef>
                <a:spcPts val="600"/>
              </a:spcBef>
            </a:pPr>
            <a:r>
              <a:rPr lang="fr-FR" sz="1400" dirty="0" smtClean="0">
                <a:solidFill>
                  <a:srgbClr val="000000"/>
                </a:solidFill>
                <a:latin typeface="Arial" panose="020B0604020202020204" pitchFamily="34" charset="0"/>
                <a:cs typeface="Arial" panose="020B0604020202020204" pitchFamily="34" charset="0"/>
              </a:rPr>
              <a:t>Permettre à chaque jeune d’appréhender, d’acquérir et de valider chaque </a:t>
            </a:r>
            <a:r>
              <a:rPr lang="fr-FR" sz="1400" dirty="0" smtClean="0">
                <a:solidFill>
                  <a:srgbClr val="000000"/>
                </a:solidFill>
                <a:latin typeface="Arial" panose="020B0604020202020204" pitchFamily="34" charset="0"/>
                <a:cs typeface="Arial" panose="020B0604020202020204" pitchFamily="34" charset="0"/>
                <a:hlinkClick r:id="rId2" action="ppaction://hlinkfile"/>
              </a:rPr>
              <a:t>compétence </a:t>
            </a:r>
            <a:r>
              <a:rPr lang="fr-FR" sz="1400" dirty="0" smtClean="0">
                <a:solidFill>
                  <a:srgbClr val="000000"/>
                </a:solidFill>
                <a:latin typeface="Arial" panose="020B0604020202020204" pitchFamily="34" charset="0"/>
                <a:cs typeface="Arial" panose="020B0604020202020204" pitchFamily="34" charset="0"/>
              </a:rPr>
              <a:t>dans son contexte doit être le fil conducteur du projet de formation de l’équipe.  </a:t>
            </a:r>
          </a:p>
          <a:p>
            <a:pPr lvl="0"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hlinkClick r:id="rId3" action="ppaction://hlinkfile"/>
              </a:rPr>
              <a:t>Les connaissances</a:t>
            </a:r>
            <a:r>
              <a:rPr lang="fr-FR" sz="1400" dirty="0" smtClean="0">
                <a:solidFill>
                  <a:srgbClr val="000000"/>
                </a:solidFill>
                <a:latin typeface="Arial" panose="020B0604020202020204" pitchFamily="34" charset="0"/>
                <a:cs typeface="Arial" panose="020B0604020202020204" pitchFamily="34" charset="0"/>
              </a:rPr>
              <a:t> indispensables à la formation, y compris dans leur dimension théorique et scientifique, sont appréhendées au travers des compétences dans le cadre de la réalisation des activités et des tâches associées. Les connaissances ne sont, à aucun moment, des finalités pédagogiques. Il en est de même pour les attitudes professionnelles définies dans le référentiel. </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hlinkClick r:id="rId4" action="ppaction://hlinkfile"/>
              </a:rPr>
              <a:t>L’enseignement de prévention des risques électriques</a:t>
            </a:r>
            <a:r>
              <a:rPr lang="fr-FR" sz="1400" dirty="0" smtClean="0">
                <a:solidFill>
                  <a:srgbClr val="000000"/>
                </a:solidFill>
                <a:latin typeface="Arial" panose="020B0604020202020204" pitchFamily="34" charset="0"/>
                <a:cs typeface="Arial" panose="020B0604020202020204" pitchFamily="34" charset="0"/>
              </a:rPr>
              <a:t> (PRE) fait pleinement partie des apprentissages des métiers de l’électricité. Aussi il est appréhendé dès le début de la formation et lors de chaque activité. </a:t>
            </a: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Au-delà de la PRE, les formations à la santé et à la sécurité au travail sont également des problématiques* abordées concrètement et régulièrement en enseignement professionnel. </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 : il s’agit ici de développer les capacités d’analyse des élèves dans ce domaine. </a:t>
            </a:r>
            <a:endParaRPr lang="fr-FR" sz="14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Approche pédagogique générale</a:t>
            </a:r>
            <a:r>
              <a:rPr lang="fr-FR" sz="1600" dirty="0" smtClean="0">
                <a:solidFill>
                  <a:schemeClr val="tx1"/>
                </a:solidFill>
                <a:latin typeface="Arial" panose="020B0604020202020204" pitchFamily="34" charset="0"/>
                <a:cs typeface="Arial" panose="020B0604020202020204" pitchFamily="34" charset="0"/>
              </a:rPr>
              <a:t> (2/2)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6"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7"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10</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8"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9"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10"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11"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2"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3"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4"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5"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6"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7"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8"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9"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20"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21"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2"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3"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3" name="ZoneTexte 67">
            <a:hlinkClick r:id="rId24"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4" name="Flèche droite 43"/>
          <p:cNvSpPr/>
          <p:nvPr/>
        </p:nvSpPr>
        <p:spPr>
          <a:xfrm>
            <a:off x="-36512" y="2487553"/>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461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rPr>
              <a:t>La rénovation du bac pro MELEC met en place un outil de suivi d’acquisition des compétences. L’objectif est triple : </a:t>
            </a:r>
          </a:p>
          <a:p>
            <a:pPr marL="285750" indent="-285750" algn="just">
              <a:spcBef>
                <a:spcPts val="600"/>
              </a:spcBef>
              <a:buFont typeface="Arial" panose="020B0604020202020204" pitchFamily="34" charset="0"/>
              <a:buChar char="•"/>
            </a:pPr>
            <a:r>
              <a:rPr lang="fr-FR" sz="1400" dirty="0" smtClean="0">
                <a:latin typeface="Arial" panose="020B0604020202020204" pitchFamily="34" charset="0"/>
                <a:cs typeface="Arial" panose="020B0604020202020204" pitchFamily="34" charset="0"/>
              </a:rPr>
              <a:t>renforcer l’entrée par les compétences professionnelles, </a:t>
            </a:r>
          </a:p>
          <a:p>
            <a:pPr marL="285750" indent="-285750" algn="just">
              <a:spcBef>
                <a:spcPts val="600"/>
              </a:spcBef>
              <a:buFont typeface="Arial" panose="020B0604020202020204" pitchFamily="34" charset="0"/>
              <a:buChar char="•"/>
            </a:pPr>
            <a:r>
              <a:rPr lang="fr-FR" sz="1400" dirty="0" smtClean="0">
                <a:latin typeface="Arial" panose="020B0604020202020204" pitchFamily="34" charset="0"/>
                <a:cs typeface="Arial" panose="020B0604020202020204" pitchFamily="34" charset="0"/>
              </a:rPr>
              <a:t>observer et valider le niveau d’acquisition de chaque compétence durant la formation, </a:t>
            </a:r>
          </a:p>
          <a:p>
            <a:pPr marL="285750" indent="-285750" algn="just">
              <a:spcBef>
                <a:spcPts val="600"/>
              </a:spcBef>
              <a:buFont typeface="Arial" panose="020B0604020202020204" pitchFamily="34" charset="0"/>
              <a:buChar char="•"/>
            </a:pPr>
            <a:r>
              <a:rPr lang="fr-FR" sz="1400" dirty="0" smtClean="0">
                <a:latin typeface="Arial" panose="020B0604020202020204" pitchFamily="34" charset="0"/>
                <a:cs typeface="Arial" panose="020B0604020202020204" pitchFamily="34" charset="0"/>
              </a:rPr>
              <a:t>développer un accompagnement personnalisé pour chaque jeune. </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hlinkClick r:id="rId2" action="ppaction://hlinkfile"/>
              </a:rPr>
              <a:t>Le livret de suivi des acquisitions de compétences</a:t>
            </a:r>
            <a:r>
              <a:rPr lang="fr-FR" sz="1400" dirty="0" smtClean="0">
                <a:latin typeface="Arial" panose="020B0604020202020204" pitchFamily="34" charset="0"/>
                <a:cs typeface="Arial" panose="020B0604020202020204" pitchFamily="34" charset="0"/>
              </a:rPr>
              <a:t> constitue </a:t>
            </a:r>
            <a:r>
              <a:rPr lang="fr-FR" sz="1400" dirty="0">
                <a:latin typeface="Arial" panose="020B0604020202020204" pitchFamily="34" charset="0"/>
                <a:cs typeface="Arial" panose="020B0604020202020204" pitchFamily="34" charset="0"/>
              </a:rPr>
              <a:t>le principal support </a:t>
            </a:r>
            <a:r>
              <a:rPr lang="fr-FR" sz="1400" dirty="0" smtClean="0">
                <a:latin typeface="Arial" panose="020B0604020202020204" pitchFamily="34" charset="0"/>
                <a:cs typeface="Arial" panose="020B0604020202020204" pitchFamily="34" charset="0"/>
              </a:rPr>
              <a:t>pour </a:t>
            </a:r>
            <a:r>
              <a:rPr lang="fr-FR" sz="1400" dirty="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hlinkClick r:id="rId3" action="ppaction://hlinkfile"/>
              </a:rPr>
              <a:t>suivi de la </a:t>
            </a:r>
            <a:r>
              <a:rPr lang="fr-FR" sz="1400" dirty="0" smtClean="0">
                <a:latin typeface="Arial" panose="020B0604020202020204" pitchFamily="34" charset="0"/>
                <a:cs typeface="Arial" panose="020B0604020202020204" pitchFamily="34" charset="0"/>
                <a:hlinkClick r:id="rId3" action="ppaction://hlinkfile"/>
              </a:rPr>
              <a:t>formation</a:t>
            </a:r>
            <a:r>
              <a:rPr lang="fr-FR" sz="1400" dirty="0" smtClean="0">
                <a:latin typeface="Arial" panose="020B0604020202020204" pitchFamily="34" charset="0"/>
                <a:cs typeface="Arial" panose="020B0604020202020204" pitchFamily="34" charset="0"/>
              </a:rPr>
              <a:t> et </a:t>
            </a:r>
            <a:r>
              <a:rPr lang="fr-FR" sz="1400" dirty="0">
                <a:latin typeface="Arial" panose="020B0604020202020204" pitchFamily="34" charset="0"/>
                <a:cs typeface="Arial" panose="020B0604020202020204" pitchFamily="34" charset="0"/>
              </a:rPr>
              <a:t>pour positionner le niveau d’acquisition des </a:t>
            </a:r>
            <a:r>
              <a:rPr lang="fr-FR" sz="1400" dirty="0" smtClean="0">
                <a:latin typeface="Arial" panose="020B0604020202020204" pitchFamily="34" charset="0"/>
                <a:cs typeface="Arial" panose="020B0604020202020204" pitchFamily="34" charset="0"/>
              </a:rPr>
              <a:t>compétences. Il est également utilisé lors des entretiens avec l’apprenant. </a:t>
            </a:r>
          </a:p>
          <a:p>
            <a:pPr algn="just">
              <a:spcBef>
                <a:spcPts val="600"/>
              </a:spcBef>
            </a:pPr>
            <a:r>
              <a:rPr lang="fr-FR" sz="1400" dirty="0" smtClean="0">
                <a:latin typeface="Arial" panose="020B0604020202020204" pitchFamily="34" charset="0"/>
                <a:cs typeface="Arial" panose="020B0604020202020204" pitchFamily="34" charset="0"/>
              </a:rPr>
              <a:t>L’étude du livret permet l’évaluation certificative des compétences. </a:t>
            </a:r>
          </a:p>
          <a:p>
            <a:pPr algn="just">
              <a:spcBef>
                <a:spcPts val="600"/>
              </a:spcBef>
            </a:pPr>
            <a:r>
              <a:rPr lang="fr-FR" sz="1400" dirty="0" smtClean="0">
                <a:latin typeface="Arial" panose="020B0604020202020204" pitchFamily="34" charset="0"/>
                <a:cs typeface="Arial" panose="020B0604020202020204" pitchFamily="34" charset="0"/>
              </a:rPr>
              <a:t>Il est numérique.</a:t>
            </a:r>
            <a:endPar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endParaRPr lang="fr-FR" sz="1400" dirty="0" smtClean="0">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fr-FR" sz="1400" dirty="0" smtClean="0">
                <a:latin typeface="Arial" panose="020B0604020202020204" pitchFamily="34" charset="0"/>
                <a:cs typeface="Arial" panose="020B0604020202020204" pitchFamily="34" charset="0"/>
                <a:sym typeface="Wingdings" panose="05000000000000000000" pitchFamily="2" charset="2"/>
              </a:rPr>
              <a:t>Le livret rend le jeune acteur de sa formation, il favorise un regard continu sur les compétences. Les apprenants ne sont plus « accaparés » par les périodes de certifications CCF. Ils se consacrent à l’acquisition des compétences nécessaires à la pleine maitrise des activités </a:t>
            </a:r>
            <a:r>
              <a:rPr lang="fr-FR" sz="1400" dirty="0">
                <a:latin typeface="Arial" panose="020B0604020202020204" pitchFamily="34" charset="0"/>
                <a:cs typeface="Arial" panose="020B0604020202020204" pitchFamily="34" charset="0"/>
                <a:sym typeface="Wingdings" panose="05000000000000000000" pitchFamily="2" charset="2"/>
              </a:rPr>
              <a:t>et des </a:t>
            </a:r>
            <a:r>
              <a:rPr lang="fr-FR" sz="1400" dirty="0" smtClean="0">
                <a:latin typeface="Arial" panose="020B0604020202020204" pitchFamily="34" charset="0"/>
                <a:cs typeface="Arial" panose="020B0604020202020204" pitchFamily="34" charset="0"/>
                <a:sym typeface="Wingdings" panose="05000000000000000000" pitchFamily="2" charset="2"/>
              </a:rPr>
              <a:t>fondamentaux des métiers de l’électricité.</a:t>
            </a:r>
          </a:p>
          <a:p>
            <a:pPr algn="just">
              <a:spcBef>
                <a:spcPts val="600"/>
              </a:spcBef>
            </a:pPr>
            <a:endParaRPr lang="fr-FR" sz="1400" dirty="0">
              <a:latin typeface="Arial" panose="020B0604020202020204" pitchFamily="34" charset="0"/>
              <a:cs typeface="Arial" panose="020B0604020202020204" pitchFamily="34" charset="0"/>
              <a:sym typeface="Wingdings" panose="05000000000000000000" pitchFamily="2" charset="2"/>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Suivi individuel par compétences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5"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6"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11</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9"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10"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1"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2"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3"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4"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5"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6"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7"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8"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9"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20"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1"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2"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2786878"/>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3"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hlinkClick r:id="rId2" action="ppaction://hlinkfile"/>
              </a:rPr>
              <a:t>Le </a:t>
            </a:r>
            <a:r>
              <a:rPr lang="fr-FR" sz="1400" dirty="0" smtClean="0">
                <a:latin typeface="Arial" panose="020B0604020202020204" pitchFamily="34" charset="0"/>
                <a:cs typeface="Arial" panose="020B0604020202020204" pitchFamily="34" charset="0"/>
                <a:hlinkClick r:id="rId2" action="ppaction://hlinkfile"/>
              </a:rPr>
              <a:t>plan de formation</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est </a:t>
            </a:r>
            <a:r>
              <a:rPr lang="fr-FR" sz="1400" dirty="0" smtClean="0">
                <a:latin typeface="Arial" panose="020B0604020202020204" pitchFamily="34" charset="0"/>
                <a:cs typeface="Arial" panose="020B0604020202020204" pitchFamily="34" charset="0"/>
              </a:rPr>
              <a:t>élaboré et formalisé par </a:t>
            </a:r>
            <a:r>
              <a:rPr lang="fr-FR" sz="1400" dirty="0">
                <a:latin typeface="Arial" panose="020B0604020202020204" pitchFamily="34" charset="0"/>
                <a:cs typeface="Arial" panose="020B0604020202020204" pitchFamily="34" charset="0"/>
              </a:rPr>
              <a:t>l’équipe des </a:t>
            </a:r>
            <a:r>
              <a:rPr lang="fr-FR" sz="1400" dirty="0" smtClean="0">
                <a:latin typeface="Arial" panose="020B0604020202020204" pitchFamily="34" charset="0"/>
                <a:cs typeface="Arial" panose="020B0604020202020204" pitchFamily="34" charset="0"/>
              </a:rPr>
              <a:t>enseignants ou formateurs du domaine </a:t>
            </a:r>
            <a:r>
              <a:rPr lang="fr-FR" sz="1400" dirty="0">
                <a:latin typeface="Arial" panose="020B0604020202020204" pitchFamily="34" charset="0"/>
                <a:cs typeface="Arial" panose="020B0604020202020204" pitchFamily="34" charset="0"/>
              </a:rPr>
              <a:t>professionnel </a:t>
            </a:r>
            <a:r>
              <a:rPr lang="fr-FR" sz="1400" dirty="0" smtClean="0">
                <a:latin typeface="Arial" panose="020B0604020202020204" pitchFamily="34" charset="0"/>
                <a:cs typeface="Arial" panose="020B0604020202020204" pitchFamily="34" charset="0"/>
              </a:rPr>
              <a:t>(y compris celui de </a:t>
            </a:r>
            <a:r>
              <a:rPr lang="fr-FR" sz="1400" dirty="0">
                <a:latin typeface="Arial" panose="020B0604020202020204" pitchFamily="34" charset="0"/>
                <a:cs typeface="Arial" panose="020B0604020202020204" pitchFamily="34" charset="0"/>
              </a:rPr>
              <a:t>construction </a:t>
            </a:r>
            <a:r>
              <a:rPr lang="fr-FR" sz="1400" dirty="0" smtClean="0">
                <a:latin typeface="Arial" panose="020B0604020202020204" pitchFamily="34" charset="0"/>
                <a:cs typeface="Arial" panose="020B0604020202020204" pitchFamily="34" charset="0"/>
              </a:rPr>
              <a:t>mécanique ou d’économie </a:t>
            </a:r>
            <a:r>
              <a:rPr lang="fr-FR" sz="1400" dirty="0">
                <a:latin typeface="Arial" panose="020B0604020202020204" pitchFamily="34" charset="0"/>
                <a:cs typeface="Arial" panose="020B0604020202020204" pitchFamily="34" charset="0"/>
              </a:rPr>
              <a:t>de la </a:t>
            </a:r>
            <a:r>
              <a:rPr lang="fr-FR" sz="1400" dirty="0" smtClean="0">
                <a:latin typeface="Arial" panose="020B0604020202020204" pitchFamily="34" charset="0"/>
                <a:cs typeface="Arial" panose="020B0604020202020204" pitchFamily="34" charset="0"/>
              </a:rPr>
              <a:t>construction), </a:t>
            </a:r>
            <a:r>
              <a:rPr lang="fr-FR" sz="1400" dirty="0">
                <a:latin typeface="Arial" panose="020B0604020202020204" pitchFamily="34" charset="0"/>
                <a:cs typeface="Arial" panose="020B0604020202020204" pitchFamily="34" charset="0"/>
              </a:rPr>
              <a:t>en collaboration avec le directeur délégué aux formations professionnelles et </a:t>
            </a:r>
            <a:r>
              <a:rPr lang="fr-FR" sz="1400" dirty="0" smtClean="0">
                <a:latin typeface="Arial" panose="020B0604020202020204" pitchFamily="34" charset="0"/>
                <a:cs typeface="Arial" panose="020B0604020202020204" pitchFamily="34" charset="0"/>
              </a:rPr>
              <a:t>technologiques (DDFPT) sur </a:t>
            </a:r>
            <a:r>
              <a:rPr lang="fr-FR" sz="1400" dirty="0">
                <a:latin typeface="Arial" panose="020B0604020202020204" pitchFamily="34" charset="0"/>
                <a:cs typeface="Arial" panose="020B0604020202020204" pitchFamily="34" charset="0"/>
              </a:rPr>
              <a:t>l’ensemble du cycle. </a:t>
            </a:r>
            <a:endParaRPr lang="fr-FR" sz="1400" dirty="0" smtClean="0">
              <a:latin typeface="Arial" panose="020B0604020202020204" pitchFamily="34" charset="0"/>
              <a:cs typeface="Arial" panose="020B0604020202020204" pitchFamily="34" charset="0"/>
            </a:endParaRPr>
          </a:p>
          <a:p>
            <a:pPr algn="just">
              <a:spcBef>
                <a:spcPts val="600"/>
              </a:spcBef>
            </a:pPr>
            <a:endParaRPr lang="fr-FR" sz="1400" b="1" dirty="0" smtClean="0">
              <a:latin typeface="Arial" panose="020B0604020202020204" pitchFamily="34" charset="0"/>
              <a:cs typeface="Arial" panose="020B0604020202020204" pitchFamily="34" charset="0"/>
            </a:endParaRPr>
          </a:p>
          <a:p>
            <a:pPr algn="just">
              <a:spcBef>
                <a:spcPts val="600"/>
              </a:spcBef>
            </a:pPr>
            <a:r>
              <a:rPr lang="fr-FR" sz="1400" b="1" dirty="0" smtClean="0">
                <a:latin typeface="Arial" panose="020B0604020202020204" pitchFamily="34" charset="0"/>
                <a:cs typeface="Arial" panose="020B0604020202020204" pitchFamily="34" charset="0"/>
              </a:rPr>
              <a:t>C’est </a:t>
            </a:r>
            <a:r>
              <a:rPr lang="fr-FR" sz="1400" b="1" dirty="0">
                <a:latin typeface="Arial" panose="020B0604020202020204" pitchFamily="34" charset="0"/>
                <a:cs typeface="Arial" panose="020B0604020202020204" pitchFamily="34" charset="0"/>
              </a:rPr>
              <a:t>l’outil de pilotage de la formation connu et partagé par tous les </a:t>
            </a:r>
            <a:r>
              <a:rPr lang="fr-FR" sz="1400" b="1" dirty="0" smtClean="0">
                <a:latin typeface="Arial" panose="020B0604020202020204" pitchFamily="34" charset="0"/>
                <a:cs typeface="Arial" panose="020B0604020202020204" pitchFamily="34" charset="0"/>
              </a:rPr>
              <a:t>acteurs</a:t>
            </a:r>
            <a:r>
              <a:rPr lang="fr-FR" sz="1400" dirty="0" smtClean="0">
                <a:latin typeface="Arial" panose="020B0604020202020204" pitchFamily="34" charset="0"/>
                <a:cs typeface="Arial" panose="020B0604020202020204" pitchFamily="34" charset="0"/>
              </a:rPr>
              <a:t> (équipe de direction, enseignants, apprenants, familles, tuteurs).</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Le projet d’accueil, la préparation de la première PFMP, les parcours passerelles et l</a:t>
            </a:r>
            <a:r>
              <a:rPr lang="fr-FR" sz="1400" dirty="0" smtClean="0">
                <a:latin typeface="Arial" panose="020B0604020202020204" pitchFamily="34" charset="0"/>
                <a:cs typeface="Arial" panose="020B0604020202020204" pitchFamily="34" charset="0"/>
              </a:rPr>
              <a:t>es </a:t>
            </a:r>
            <a:r>
              <a:rPr lang="fr-FR" sz="1400" dirty="0">
                <a:latin typeface="Arial" panose="020B0604020202020204" pitchFamily="34" charset="0"/>
                <a:cs typeface="Arial" panose="020B0604020202020204" pitchFamily="34" charset="0"/>
              </a:rPr>
              <a:t>spécificités de l’établissement </a:t>
            </a:r>
            <a:r>
              <a:rPr lang="fr-FR" sz="1400" dirty="0" smtClean="0">
                <a:latin typeface="Arial" panose="020B0604020202020204" pitchFamily="34" charset="0"/>
                <a:cs typeface="Arial" panose="020B0604020202020204" pitchFamily="34" charset="0"/>
              </a:rPr>
              <a:t>sont pris </a:t>
            </a:r>
            <a:r>
              <a:rPr lang="fr-FR" sz="1400" dirty="0">
                <a:latin typeface="Arial" panose="020B0604020202020204" pitchFamily="34" charset="0"/>
                <a:cs typeface="Arial" panose="020B0604020202020204" pitchFamily="34" charset="0"/>
              </a:rPr>
              <a:t>en compte (projet d’établissement, partenariats </a:t>
            </a:r>
            <a:r>
              <a:rPr lang="fr-FR" sz="1400" dirty="0" smtClean="0">
                <a:latin typeface="Arial" panose="020B0604020202020204" pitchFamily="34" charset="0"/>
                <a:cs typeface="Arial" panose="020B0604020202020204" pitchFamily="34" charset="0"/>
              </a:rPr>
              <a:t>extérieurs, locaux</a:t>
            </a:r>
            <a:r>
              <a:rPr lang="fr-FR" sz="1400" dirty="0">
                <a:latin typeface="Arial" panose="020B0604020202020204" pitchFamily="34" charset="0"/>
                <a:cs typeface="Arial" panose="020B0604020202020204" pitchFamily="34" charset="0"/>
              </a:rPr>
              <a:t>, équipements</a:t>
            </a:r>
            <a:r>
              <a:rPr lang="fr-FR" sz="1400" dirty="0" smtClean="0">
                <a:latin typeface="Arial" panose="020B0604020202020204" pitchFamily="34" charset="0"/>
                <a:cs typeface="Arial" panose="020B0604020202020204" pitchFamily="34" charset="0"/>
              </a:rPr>
              <a:t>, etc</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L’élaboration </a:t>
            </a:r>
            <a:r>
              <a:rPr lang="fr-FR" sz="1400" dirty="0">
                <a:latin typeface="Arial" panose="020B0604020202020204" pitchFamily="34" charset="0"/>
                <a:cs typeface="Arial" panose="020B0604020202020204" pitchFamily="34" charset="0"/>
              </a:rPr>
              <a:t>vise à professionnaliser les apprenants dès la classe de seconde.</a:t>
            </a: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chef d’établissement et le </a:t>
            </a:r>
            <a:r>
              <a:rPr lang="fr-FR" sz="1400" dirty="0" smtClean="0">
                <a:latin typeface="Arial" panose="020B0604020202020204" pitchFamily="34" charset="0"/>
                <a:cs typeface="Arial" panose="020B0604020202020204" pitchFamily="34" charset="0"/>
              </a:rPr>
              <a:t>DDFPT contribuent </a:t>
            </a:r>
            <a:r>
              <a:rPr lang="fr-FR" sz="1400" dirty="0">
                <a:latin typeface="Arial" panose="020B0604020202020204" pitchFamily="34" charset="0"/>
                <a:cs typeface="Arial" panose="020B0604020202020204" pitchFamily="34" charset="0"/>
              </a:rPr>
              <a:t>à l’organisation du travail de concertation nécessaire à la conception du plan de formation</a:t>
            </a:r>
            <a:r>
              <a:rPr lang="fr-FR" sz="1400" dirty="0" smtClean="0">
                <a:latin typeface="Arial" panose="020B0604020202020204" pitchFamily="34" charset="0"/>
                <a:cs typeface="Arial" panose="020B0604020202020204" pitchFamily="34" charset="0"/>
              </a:rPr>
              <a:t>.</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Au cours de l’année scolaire, l’équipe doit adapter le plan de formation au regard des parcours élèves. </a:t>
            </a:r>
          </a:p>
          <a:p>
            <a:pPr algn="just">
              <a:spcBef>
                <a:spcPts val="600"/>
              </a:spcBef>
            </a:pPr>
            <a:endParaRPr lang="fr-FR" sz="1400" dirty="0" smtClean="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 projet de formation</a:t>
            </a:r>
            <a:r>
              <a:rPr lang="fr-FR" sz="1600" dirty="0" smtClean="0">
                <a:solidFill>
                  <a:schemeClr val="tx1"/>
                </a:solidFill>
                <a:latin typeface="Arial" panose="020B0604020202020204" pitchFamily="34" charset="0"/>
                <a:cs typeface="Arial" panose="020B0604020202020204" pitchFamily="34" charset="0"/>
              </a:rPr>
              <a:t> (1/2)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12</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307091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73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rPr>
              <a:t>Le plan de formation intègre </a:t>
            </a:r>
            <a:r>
              <a:rPr lang="fr-FR" sz="1400" dirty="0" smtClean="0">
                <a:latin typeface="Arial" panose="020B0604020202020204" pitchFamily="34" charset="0"/>
                <a:cs typeface="Arial" panose="020B0604020202020204" pitchFamily="34" charset="0"/>
                <a:hlinkClick r:id="rId2" action="ppaction://hlinkfile"/>
              </a:rPr>
              <a:t>l’accompagnement personnalisé</a:t>
            </a:r>
            <a:r>
              <a:rPr lang="fr-FR" sz="1400" dirty="0" smtClean="0">
                <a:latin typeface="Arial" panose="020B0604020202020204" pitchFamily="34" charset="0"/>
                <a:cs typeface="Arial" panose="020B0604020202020204" pitchFamily="34" charset="0"/>
              </a:rPr>
              <a:t> et </a:t>
            </a:r>
            <a:r>
              <a:rPr lang="fr-FR" sz="1400" dirty="0" smtClean="0">
                <a:latin typeface="Arial" panose="020B0604020202020204" pitchFamily="34" charset="0"/>
                <a:cs typeface="Arial" panose="020B0604020202020204" pitchFamily="34" charset="0"/>
                <a:hlinkClick r:id="rId3" action="ppaction://hlinkfile"/>
              </a:rPr>
              <a:t>l’enseignement général lié à la spécialité</a:t>
            </a:r>
            <a:r>
              <a:rPr lang="fr-FR" sz="1400" dirty="0" smtClean="0">
                <a:latin typeface="Arial" panose="020B0604020202020204" pitchFamily="34" charset="0"/>
                <a:cs typeface="Arial" panose="020B0604020202020204" pitchFamily="34" charset="0"/>
              </a:rPr>
              <a:t>. </a:t>
            </a:r>
          </a:p>
          <a:p>
            <a:pPr algn="just">
              <a:spcBef>
                <a:spcPts val="600"/>
              </a:spcBef>
            </a:pPr>
            <a:r>
              <a:rPr lang="fr-FR" sz="1400" dirty="0" smtClean="0">
                <a:latin typeface="Arial" panose="020B0604020202020204" pitchFamily="34" charset="0"/>
                <a:cs typeface="Arial" panose="020B0604020202020204" pitchFamily="34" charset="0"/>
              </a:rPr>
              <a:t>Que la remédiation et l’accompagnement abordent des aspects méthodologiques, cognitifs ou plus disciplinaires, les scénarii </a:t>
            </a:r>
            <a:r>
              <a:rPr lang="fr-FR" sz="1400" dirty="0">
                <a:latin typeface="Arial" panose="020B0604020202020204" pitchFamily="34" charset="0"/>
                <a:cs typeface="Arial" panose="020B0604020202020204" pitchFamily="34" charset="0"/>
              </a:rPr>
              <a:t>et supports pédagogiques du domaine </a:t>
            </a:r>
            <a:r>
              <a:rPr lang="fr-FR" sz="1400" dirty="0" smtClean="0">
                <a:latin typeface="Arial" panose="020B0604020202020204" pitchFamily="34" charset="0"/>
                <a:cs typeface="Arial" panose="020B0604020202020204" pitchFamily="34" charset="0"/>
              </a:rPr>
              <a:t>professionnel ont toute leur légitimité.</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L’innovation </a:t>
            </a:r>
            <a:r>
              <a:rPr lang="fr-FR" sz="1400" dirty="0">
                <a:latin typeface="Arial" panose="020B0604020202020204" pitchFamily="34" charset="0"/>
                <a:cs typeface="Arial" panose="020B0604020202020204" pitchFamily="34" charset="0"/>
              </a:rPr>
              <a:t>pédagogique qui est au cœur de la pratique des enseignants est nécessaire à la mise en place de cette rénovation. A cet égard, l’utilisation pédagogique des techniques numériques </a:t>
            </a:r>
            <a:r>
              <a:rPr lang="fr-FR" sz="1400" dirty="0" smtClean="0">
                <a:latin typeface="Arial" panose="020B0604020202020204" pitchFamily="34" charset="0"/>
                <a:cs typeface="Arial" panose="020B0604020202020204" pitchFamily="34" charset="0"/>
              </a:rPr>
              <a:t>apporte de </a:t>
            </a:r>
            <a:r>
              <a:rPr lang="fr-FR" sz="1400" dirty="0">
                <a:latin typeface="Arial" panose="020B0604020202020204" pitchFamily="34" charset="0"/>
                <a:cs typeface="Arial" panose="020B0604020202020204" pitchFamily="34" charset="0"/>
              </a:rPr>
              <a:t>nouvelles solutions de médiation pédagogique dans les classes. </a:t>
            </a:r>
            <a:endParaRPr lang="fr-FR" sz="1400" dirty="0" smtClean="0">
              <a:latin typeface="Arial" panose="020B0604020202020204" pitchFamily="34" charset="0"/>
              <a:cs typeface="Arial" panose="020B0604020202020204" pitchFamily="34" charset="0"/>
            </a:endParaRP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endParaRPr lang="fr-FR" sz="1400" dirty="0" smtClean="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 projet de formation</a:t>
            </a:r>
            <a:r>
              <a:rPr lang="fr-FR" sz="1600" dirty="0" smtClean="0">
                <a:solidFill>
                  <a:schemeClr val="tx1"/>
                </a:solidFill>
                <a:latin typeface="Arial" panose="020B0604020202020204" pitchFamily="34" charset="0"/>
                <a:cs typeface="Arial" panose="020B0604020202020204" pitchFamily="34" charset="0"/>
              </a:rPr>
              <a:t> (2/2)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5"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6"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13</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9"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10"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1"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2"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3"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4"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5"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6"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7"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8"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9"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20"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1"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2"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3" name="ZoneTexte 67">
            <a:hlinkClick r:id="rId23"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4" name="Flèche droite 43"/>
          <p:cNvSpPr/>
          <p:nvPr/>
        </p:nvSpPr>
        <p:spPr>
          <a:xfrm>
            <a:off x="-36512" y="307091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1742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b="1" dirty="0" smtClean="0">
                <a:latin typeface="Arial" panose="020B0604020202020204" pitchFamily="34" charset="0"/>
                <a:cs typeface="Arial" panose="020B0604020202020204" pitchFamily="34" charset="0"/>
              </a:rPr>
              <a:t>Les périodes </a:t>
            </a:r>
            <a:r>
              <a:rPr lang="fr-FR" sz="1400" b="1" dirty="0">
                <a:latin typeface="Arial" panose="020B0604020202020204" pitchFamily="34" charset="0"/>
                <a:cs typeface="Arial" panose="020B0604020202020204" pitchFamily="34" charset="0"/>
              </a:rPr>
              <a:t>de formation en milieu professionnel (PFMP) </a:t>
            </a:r>
            <a:r>
              <a:rPr lang="fr-FR" sz="1400" dirty="0" smtClean="0">
                <a:latin typeface="Arial" panose="020B0604020202020204" pitchFamily="34" charset="0"/>
                <a:cs typeface="Arial" panose="020B0604020202020204" pitchFamily="34" charset="0"/>
              </a:rPr>
              <a:t>sont des temps </a:t>
            </a:r>
            <a:r>
              <a:rPr lang="fr-FR" sz="1400" dirty="0">
                <a:latin typeface="Arial" panose="020B0604020202020204" pitchFamily="34" charset="0"/>
                <a:cs typeface="Arial" panose="020B0604020202020204" pitchFamily="34" charset="0"/>
              </a:rPr>
              <a:t>de formation à part </a:t>
            </a:r>
            <a:r>
              <a:rPr lang="fr-FR" sz="1400" dirty="0" smtClean="0">
                <a:latin typeface="Arial" panose="020B0604020202020204" pitchFamily="34" charset="0"/>
                <a:cs typeface="Arial" panose="020B0604020202020204" pitchFamily="34" charset="0"/>
              </a:rPr>
              <a:t>entière. Elles représentent 40% du temps de la formation professionnelle. </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Durant les PFMP, l’apprenant acquiert </a:t>
            </a:r>
            <a:r>
              <a:rPr lang="fr-FR" sz="1400" dirty="0">
                <a:latin typeface="Arial" panose="020B0604020202020204" pitchFamily="34" charset="0"/>
                <a:cs typeface="Arial" panose="020B0604020202020204" pitchFamily="34" charset="0"/>
              </a:rPr>
              <a:t>des compétences </a:t>
            </a:r>
            <a:r>
              <a:rPr lang="fr-FR" sz="1400" dirty="0" smtClean="0">
                <a:latin typeface="Arial" panose="020B0604020202020204" pitchFamily="34" charset="0"/>
                <a:cs typeface="Arial" panose="020B0604020202020204" pitchFamily="34" charset="0"/>
              </a:rPr>
              <a:t>et </a:t>
            </a:r>
            <a:r>
              <a:rPr lang="fr-FR" sz="1400" dirty="0">
                <a:latin typeface="Arial" panose="020B0604020202020204" pitchFamily="34" charset="0"/>
                <a:cs typeface="Arial" panose="020B0604020202020204" pitchFamily="34" charset="0"/>
              </a:rPr>
              <a:t>met en œuvre les acquis de sa </a:t>
            </a:r>
            <a:r>
              <a:rPr lang="fr-FR" sz="1400" dirty="0" smtClean="0">
                <a:latin typeface="Arial" panose="020B0604020202020204" pitchFamily="34" charset="0"/>
                <a:cs typeface="Arial" panose="020B0604020202020204" pitchFamily="34" charset="0"/>
              </a:rPr>
              <a:t>formation. Il se </a:t>
            </a:r>
            <a:r>
              <a:rPr lang="fr-FR" sz="1400" dirty="0">
                <a:latin typeface="Arial" panose="020B0604020202020204" pitchFamily="34" charset="0"/>
                <a:cs typeface="Arial" panose="020B0604020202020204" pitchFamily="34" charset="0"/>
              </a:rPr>
              <a:t>voit confier une ou des missions conformes au </a:t>
            </a:r>
            <a:r>
              <a:rPr lang="fr-FR" sz="1400" dirty="0" smtClean="0">
                <a:latin typeface="Arial" panose="020B0604020202020204" pitchFamily="34" charset="0"/>
                <a:cs typeface="Arial" panose="020B0604020202020204" pitchFamily="34" charset="0"/>
              </a:rPr>
              <a:t>plan de formation construit par l’équipe pédagogique de son </a:t>
            </a:r>
            <a:r>
              <a:rPr lang="fr-FR" sz="1400" dirty="0">
                <a:latin typeface="Arial" panose="020B0604020202020204" pitchFamily="34" charset="0"/>
                <a:cs typeface="Arial" panose="020B0604020202020204" pitchFamily="34" charset="0"/>
              </a:rPr>
              <a:t>établissement d'enseignement et approuvées par l'organisme d'accueil</a:t>
            </a:r>
            <a:r>
              <a:rPr lang="fr-FR" sz="1400" dirty="0" smtClean="0">
                <a:latin typeface="Arial" panose="020B0604020202020204" pitchFamily="34" charset="0"/>
                <a:cs typeface="Arial" panose="020B0604020202020204" pitchFamily="34" charset="0"/>
              </a:rPr>
              <a:t>.</a:t>
            </a:r>
          </a:p>
          <a:p>
            <a:pPr algn="just">
              <a:spcBef>
                <a:spcPts val="600"/>
              </a:spcBef>
            </a:pPr>
            <a:endParaRPr lang="fr-FR" sz="1400" b="1" dirty="0" smtClean="0">
              <a:latin typeface="Arial" panose="020B0604020202020204" pitchFamily="34" charset="0"/>
              <a:cs typeface="Arial" panose="020B0604020202020204" pitchFamily="34" charset="0"/>
            </a:endParaRPr>
          </a:p>
          <a:p>
            <a:pPr algn="just">
              <a:spcBef>
                <a:spcPts val="600"/>
              </a:spcBef>
            </a:pPr>
            <a:r>
              <a:rPr lang="fr-FR" sz="1400" b="1" dirty="0" smtClean="0">
                <a:latin typeface="Arial" panose="020B0604020202020204" pitchFamily="34" charset="0"/>
                <a:cs typeface="Arial" panose="020B0604020202020204" pitchFamily="34" charset="0"/>
              </a:rPr>
              <a:t>Essentielle à la formation, la </a:t>
            </a:r>
            <a:r>
              <a:rPr lang="fr-FR" sz="1400" b="1" dirty="0">
                <a:latin typeface="Arial" panose="020B0604020202020204" pitchFamily="34" charset="0"/>
                <a:cs typeface="Arial" panose="020B0604020202020204" pitchFamily="34" charset="0"/>
              </a:rPr>
              <a:t>préparation, </a:t>
            </a:r>
            <a:r>
              <a:rPr lang="fr-FR" sz="1400" b="1" dirty="0" smtClean="0">
                <a:latin typeface="Arial" panose="020B0604020202020204" pitchFamily="34" charset="0"/>
                <a:cs typeface="Arial" panose="020B0604020202020204" pitchFamily="34" charset="0"/>
              </a:rPr>
              <a:t>le suivi </a:t>
            </a:r>
            <a:r>
              <a:rPr lang="fr-FR" sz="1400" b="1" dirty="0">
                <a:latin typeface="Arial" panose="020B0604020202020204" pitchFamily="34" charset="0"/>
                <a:cs typeface="Arial" panose="020B0604020202020204" pitchFamily="34" charset="0"/>
              </a:rPr>
              <a:t>et </a:t>
            </a:r>
            <a:r>
              <a:rPr lang="fr-FR" sz="1400" b="1" dirty="0" smtClean="0">
                <a:latin typeface="Arial" panose="020B0604020202020204" pitchFamily="34" charset="0"/>
                <a:cs typeface="Arial" panose="020B0604020202020204" pitchFamily="34" charset="0"/>
              </a:rPr>
              <a:t>le réinvestissement des PFMP font </a:t>
            </a:r>
            <a:r>
              <a:rPr lang="fr-FR" sz="1400" b="1" dirty="0">
                <a:latin typeface="Arial" panose="020B0604020202020204" pitchFamily="34" charset="0"/>
                <a:cs typeface="Arial" panose="020B0604020202020204" pitchFamily="34" charset="0"/>
              </a:rPr>
              <a:t>l’objet d’une attention toute particulière de la part de l’ensemble de l’équipe pédagogique</a:t>
            </a:r>
            <a:r>
              <a:rPr lang="fr-FR" sz="1400" b="1" dirty="0" smtClean="0">
                <a:latin typeface="Arial" panose="020B0604020202020204" pitchFamily="34" charset="0"/>
                <a:cs typeface="Arial" panose="020B0604020202020204" pitchFamily="34" charset="0"/>
              </a:rPr>
              <a:t>.</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a:solidFill>
                  <a:srgbClr val="000000"/>
                </a:solidFill>
                <a:latin typeface="Arial" panose="020B0604020202020204" pitchFamily="34" charset="0"/>
                <a:cs typeface="Arial" panose="020B0604020202020204" pitchFamily="34" charset="0"/>
              </a:rPr>
              <a:t>L’équipe </a:t>
            </a:r>
            <a:r>
              <a:rPr lang="fr-FR" sz="1400" dirty="0" smtClean="0">
                <a:solidFill>
                  <a:srgbClr val="000000"/>
                </a:solidFill>
                <a:latin typeface="Arial" panose="020B0604020202020204" pitchFamily="34" charset="0"/>
                <a:cs typeface="Arial" panose="020B0604020202020204" pitchFamily="34" charset="0"/>
              </a:rPr>
              <a:t>éducative prépare avec attention </a:t>
            </a:r>
            <a:r>
              <a:rPr lang="fr-FR" sz="1400" dirty="0">
                <a:solidFill>
                  <a:srgbClr val="000000"/>
                </a:solidFill>
                <a:latin typeface="Arial" panose="020B0604020202020204" pitchFamily="34" charset="0"/>
                <a:cs typeface="Arial" panose="020B0604020202020204" pitchFamily="34" charset="0"/>
              </a:rPr>
              <a:t>la </a:t>
            </a:r>
            <a:r>
              <a:rPr lang="fr-FR" sz="1400" dirty="0" smtClean="0">
                <a:solidFill>
                  <a:srgbClr val="000000"/>
                </a:solidFill>
                <a:latin typeface="Arial" panose="020B0604020202020204" pitchFamily="34" charset="0"/>
                <a:cs typeface="Arial" panose="020B0604020202020204" pitchFamily="34" charset="0"/>
              </a:rPr>
              <a:t>première PFMP afin de favoriser l’accueil </a:t>
            </a:r>
            <a:r>
              <a:rPr lang="fr-FR" sz="1400" dirty="0">
                <a:solidFill>
                  <a:srgbClr val="000000"/>
                </a:solidFill>
                <a:latin typeface="Arial" panose="020B0604020202020204" pitchFamily="34" charset="0"/>
                <a:cs typeface="Arial" panose="020B0604020202020204" pitchFamily="34" charset="0"/>
              </a:rPr>
              <a:t>chaque élève en </a:t>
            </a:r>
            <a:r>
              <a:rPr lang="fr-FR" sz="1400" dirty="0" smtClean="0">
                <a:solidFill>
                  <a:srgbClr val="000000"/>
                </a:solidFill>
                <a:latin typeface="Arial" panose="020B0604020202020204" pitchFamily="34" charset="0"/>
                <a:cs typeface="Arial" panose="020B0604020202020204" pitchFamily="34" charset="0"/>
              </a:rPr>
              <a:t>entreprise et le bon déroulement de cette période.</a:t>
            </a:r>
            <a:r>
              <a:rPr lang="fr-FR" sz="1400" dirty="0" smtClean="0">
                <a:latin typeface="Arial" panose="020B0604020202020204" pitchFamily="34" charset="0"/>
                <a:cs typeface="Arial" panose="020B0604020202020204" pitchFamily="34" charset="0"/>
              </a:rPr>
              <a:t> </a:t>
            </a:r>
            <a:r>
              <a:rPr lang="fr-FR" sz="1400" i="1" dirty="0" smtClean="0">
                <a:latin typeface="Arial" panose="020B0604020202020204" pitchFamily="34" charset="0"/>
                <a:cs typeface="Arial" panose="020B0604020202020204" pitchFamily="34" charset="0"/>
              </a:rPr>
              <a:t>Circulaire 2016-055 29 mars 2016.</a:t>
            </a:r>
          </a:p>
          <a:p>
            <a:pPr algn="just"/>
            <a:r>
              <a:rPr lang="fr-FR" sz="1400" dirty="0" smtClean="0">
                <a:latin typeface="Arial" panose="020B0604020202020204" pitchFamily="34" charset="0"/>
                <a:cs typeface="Arial" panose="020B0604020202020204" pitchFamily="34" charset="0"/>
              </a:rPr>
              <a:t> </a:t>
            </a:r>
            <a:r>
              <a:rPr lang="fr-FR" sz="1200" dirty="0">
                <a:solidFill>
                  <a:srgbClr val="FF0000"/>
                </a:solidFill>
                <a:latin typeface="Arial" panose="020B0604020202020204" pitchFamily="34" charset="0"/>
                <a:cs typeface="Arial" panose="020B0604020202020204" pitchFamily="34" charset="0"/>
                <a:hlinkClick r:id="rId2"/>
              </a:rPr>
              <a:t>http://</a:t>
            </a:r>
            <a:r>
              <a:rPr lang="fr-FR" sz="1200" dirty="0" smtClean="0">
                <a:solidFill>
                  <a:srgbClr val="FF0000"/>
                </a:solidFill>
                <a:latin typeface="Arial" panose="020B0604020202020204" pitchFamily="34" charset="0"/>
                <a:cs typeface="Arial" panose="020B0604020202020204" pitchFamily="34" charset="0"/>
                <a:hlinkClick r:id="rId2"/>
              </a:rPr>
              <a:t>www.education.gouv.fr/pid285/bulletin_officiel.html?cid_bo=100538</a:t>
            </a:r>
            <a:endParaRPr lang="fr-FR" sz="1100" dirty="0" smtClean="0">
              <a:solidFill>
                <a:srgbClr val="FF0000"/>
              </a:solidFill>
              <a:latin typeface="Arial" panose="020B0604020202020204" pitchFamily="34" charset="0"/>
              <a:cs typeface="Arial" panose="020B0604020202020204" pitchFamily="34" charset="0"/>
            </a:endParaRP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circulaire du 29 mars 2016 confirme les objectifs  des PFMP  et précise certains points de la mise en œuvre et notamment l’instauration d'un(e) enseignant(e) référent(e) et d'une attestation de stage.  </a:t>
            </a:r>
          </a:p>
          <a:p>
            <a:r>
              <a:rPr lang="fr-FR" sz="1200" dirty="0">
                <a:solidFill>
                  <a:srgbClr val="0000CC"/>
                </a:solidFill>
                <a:latin typeface="Arial" panose="020B0604020202020204" pitchFamily="34" charset="0"/>
                <a:cs typeface="Arial" panose="020B0604020202020204" pitchFamily="34" charset="0"/>
              </a:rPr>
              <a:t>(</a:t>
            </a:r>
            <a:r>
              <a:rPr lang="fr-FR" sz="1200" dirty="0">
                <a:solidFill>
                  <a:srgbClr val="0000CC"/>
                </a:solidFill>
                <a:latin typeface="Arial" panose="020B0604020202020204" pitchFamily="34" charset="0"/>
                <a:cs typeface="Arial" panose="020B0604020202020204" pitchFamily="34" charset="0"/>
                <a:hlinkClick r:id="rId3"/>
              </a:rPr>
              <a:t>http://www.education.gouv.fr/pid285/bulletin_officiel.html?cid_bo=100542</a:t>
            </a:r>
            <a:r>
              <a:rPr lang="fr-FR" sz="1200" dirty="0">
                <a:solidFill>
                  <a:srgbClr val="0000CC"/>
                </a:solidFill>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endParaRPr lang="fr-FR" sz="1200" dirty="0">
              <a:solidFill>
                <a:srgbClr val="000000"/>
              </a:solidFill>
              <a:latin typeface="Arial" panose="020B0604020202020204" pitchFamily="34" charset="0"/>
              <a:cs typeface="Arial" panose="020B0604020202020204" pitchFamily="34" charset="0"/>
            </a:endParaRPr>
          </a:p>
          <a:p>
            <a:pPr algn="just">
              <a:spcBef>
                <a:spcPts val="600"/>
              </a:spcBef>
            </a:pPr>
            <a:endParaRPr lang="fr-FR" sz="1100" dirty="0">
              <a:solidFill>
                <a:srgbClr val="FF0000"/>
              </a:solidFill>
              <a:latin typeface="Arial" panose="020B0604020202020204" pitchFamily="34" charset="0"/>
              <a:cs typeface="Arial" panose="020B0604020202020204" pitchFamily="34" charset="0"/>
            </a:endParaRPr>
          </a:p>
          <a:p>
            <a:pPr algn="just">
              <a:spcBef>
                <a:spcPts val="600"/>
              </a:spcBef>
            </a:pPr>
            <a:endParaRPr lang="fr-FR" sz="1400" dirty="0" smtClean="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PFMP</a:t>
            </a:r>
            <a:r>
              <a:rPr lang="fr-FR" sz="1600" dirty="0" smtClean="0">
                <a:solidFill>
                  <a:schemeClr val="tx1"/>
                </a:solidFill>
                <a:latin typeface="Arial" panose="020B0604020202020204" pitchFamily="34" charset="0"/>
                <a:cs typeface="Arial" panose="020B0604020202020204" pitchFamily="34" charset="0"/>
              </a:rPr>
              <a:t> (1/2)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5"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6"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14</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9"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10"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1"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2"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3"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4"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5"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6"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7"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8"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9"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20"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1"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2"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9428" y="3346045"/>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3"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36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lvl="0" algn="just"/>
            <a:r>
              <a:rPr lang="fr-FR" sz="1400" b="1" dirty="0">
                <a:latin typeface="Arial" panose="020B0604020202020204" pitchFamily="34" charset="0"/>
                <a:cs typeface="Arial" panose="020B0604020202020204" pitchFamily="34" charset="0"/>
              </a:rPr>
              <a:t>Le porte folio </a:t>
            </a:r>
            <a:r>
              <a:rPr lang="fr-FR" sz="1400" dirty="0">
                <a:latin typeface="Arial" panose="020B0604020202020204" pitchFamily="34" charset="0"/>
                <a:cs typeface="Arial" panose="020B0604020202020204" pitchFamily="34" charset="0"/>
              </a:rPr>
              <a:t>est l’outil utilisé par l’apprenant </a:t>
            </a:r>
            <a:r>
              <a:rPr lang="fr-FR" sz="1400" dirty="0" smtClean="0">
                <a:latin typeface="Arial" panose="020B0604020202020204" pitchFamily="34" charset="0"/>
                <a:cs typeface="Arial" panose="020B0604020202020204" pitchFamily="34" charset="0"/>
              </a:rPr>
              <a:t>pour recenser et analyser l’ensemble des activités qu’il a conduit en entreprise. Il remplace le rapport d’activité (Cf. référentiel).  </a:t>
            </a:r>
          </a:p>
          <a:p>
            <a:pPr lvl="0" algn="just"/>
            <a:r>
              <a:rPr lang="fr-FR" sz="1400" dirty="0" smtClean="0">
                <a:latin typeface="Arial" panose="020B0604020202020204" pitchFamily="34" charset="0"/>
                <a:cs typeface="Arial" panose="020B0604020202020204" pitchFamily="34" charset="0"/>
              </a:rPr>
              <a:t>Le « bilan entreprise » est fait dans l’entreprise en présence de l’apprenant qui peut expliciter tout ou partie de ses activités. Il ne s’agit en aucun cas d’une soutenance organisée in-situ ou en établissement.  </a:t>
            </a: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Au </a:t>
            </a:r>
            <a:r>
              <a:rPr lang="fr-FR" sz="1400" dirty="0">
                <a:latin typeface="Arial" panose="020B0604020202020204" pitchFamily="34" charset="0"/>
                <a:cs typeface="Arial" panose="020B0604020202020204" pitchFamily="34" charset="0"/>
              </a:rPr>
              <a:t>sein de chaque établissement de formation, les équipes éducatives </a:t>
            </a:r>
            <a:r>
              <a:rPr lang="fr-FR" sz="1400" dirty="0" smtClean="0">
                <a:latin typeface="Arial" panose="020B0604020202020204" pitchFamily="34" charset="0"/>
                <a:cs typeface="Arial" panose="020B0604020202020204" pitchFamily="34" charset="0"/>
              </a:rPr>
              <a:t>accompagnent </a:t>
            </a:r>
            <a:r>
              <a:rPr lang="fr-FR" sz="1400" dirty="0">
                <a:latin typeface="Arial" panose="020B0604020202020204" pitchFamily="34" charset="0"/>
                <a:cs typeface="Arial" panose="020B0604020202020204" pitchFamily="34" charset="0"/>
              </a:rPr>
              <a:t>les tuteurs et les maitres d’apprentissage, notamment au regard des attendus du nouveau référentiel. </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lieu de la PFMP doit faire l’objet d’une validation </a:t>
            </a:r>
            <a:r>
              <a:rPr lang="fr-FR" sz="1400" dirty="0" smtClean="0">
                <a:latin typeface="Arial" panose="020B0604020202020204" pitchFamily="34" charset="0"/>
                <a:cs typeface="Arial" panose="020B0604020202020204" pitchFamily="34" charset="0"/>
              </a:rPr>
              <a:t>préalable par </a:t>
            </a:r>
            <a:r>
              <a:rPr lang="fr-FR" sz="1400" dirty="0">
                <a:latin typeface="Arial" panose="020B0604020202020204" pitchFamily="34" charset="0"/>
                <a:cs typeface="Arial" panose="020B0604020202020204" pitchFamily="34" charset="0"/>
              </a:rPr>
              <a:t>l’équipe enseignante du domaine professionnel</a:t>
            </a:r>
            <a:r>
              <a:rPr lang="fr-FR" sz="1400" dirty="0" smtClean="0">
                <a:latin typeface="Arial" panose="020B0604020202020204" pitchFamily="34" charset="0"/>
                <a:cs typeface="Arial" panose="020B0604020202020204" pitchFamily="34" charset="0"/>
              </a:rPr>
              <a:t>.</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La répartition des périodes de PFMP sur le cursus est construite au sein de chaque établissement en concertation, pour tenir compte des contraintes internes et externes à l’établissement. </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Les PFMP se déroulent dans au moins deux secteurs d’activité. </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i="1" dirty="0" smtClean="0">
                <a:solidFill>
                  <a:srgbClr val="000000"/>
                </a:solidFill>
                <a:latin typeface="Arial" panose="020B0604020202020204" pitchFamily="34" charset="0"/>
                <a:cs typeface="Arial" panose="020B0604020202020204" pitchFamily="34" charset="0"/>
              </a:rPr>
              <a:t>Exemple de guide « PFMP de la préparation à exploitation »  Nantes</a:t>
            </a:r>
          </a:p>
          <a:p>
            <a:pPr algn="just"/>
            <a:r>
              <a:rPr lang="fr-FR" sz="1200" u="sng" dirty="0">
                <a:hlinkClick r:id="rId2"/>
              </a:rPr>
              <a:t>http://www.pedagogie.ac-nantes.fr/periodes-de-formation-en-milieu-profession</a:t>
            </a:r>
            <a:endParaRPr lang="fr-FR" sz="1200" i="1" dirty="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PFMP</a:t>
            </a:r>
            <a:r>
              <a:rPr lang="fr-FR" sz="1600" dirty="0" smtClean="0">
                <a:solidFill>
                  <a:schemeClr val="tx1"/>
                </a:solidFill>
                <a:latin typeface="Arial" panose="020B0604020202020204" pitchFamily="34" charset="0"/>
                <a:cs typeface="Arial" panose="020B0604020202020204" pitchFamily="34" charset="0"/>
              </a:rPr>
              <a:t> (2/2)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15</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3"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4" name="Flèche droite 43"/>
          <p:cNvSpPr/>
          <p:nvPr/>
        </p:nvSpPr>
        <p:spPr>
          <a:xfrm>
            <a:off x="-39428" y="3346045"/>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306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rPr>
              <a:t>L’enseignement de la construction ou de l’économie de la construction est imbriqué à l’enseignement professionnel des métiers de l’électricité. Cet enseignement ne saurait être à part, il concourt à la mise en œuvre du projet de formation …</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Au-delà des traditionnelles et incontournables connaissances techniques (lecture de plans, analyse des solutions constructives …) que doit </a:t>
            </a:r>
            <a:r>
              <a:rPr lang="fr-FR" sz="1400" dirty="0">
                <a:latin typeface="Arial" panose="020B0604020202020204" pitchFamily="34" charset="0"/>
                <a:cs typeface="Arial" panose="020B0604020202020204" pitchFamily="34" charset="0"/>
              </a:rPr>
              <a:t>connaître chaque </a:t>
            </a:r>
            <a:r>
              <a:rPr lang="fr-FR" sz="1400" dirty="0" smtClean="0">
                <a:latin typeface="Arial" panose="020B0604020202020204" pitchFamily="34" charset="0"/>
                <a:cs typeface="Arial" panose="020B0604020202020204" pitchFamily="34" charset="0"/>
              </a:rPr>
              <a:t>apprenant, cet enseignement lui donne une </a:t>
            </a:r>
            <a:r>
              <a:rPr lang="fr-FR" sz="1400" b="1" dirty="0" smtClean="0">
                <a:latin typeface="Arial" panose="020B0604020202020204" pitchFamily="34" charset="0"/>
                <a:cs typeface="Arial" panose="020B0604020202020204" pitchFamily="34" charset="0"/>
              </a:rPr>
              <a:t>culture professionnelle transversale </a:t>
            </a:r>
            <a:r>
              <a:rPr lang="fr-FR" sz="1400" dirty="0" smtClean="0">
                <a:latin typeface="Arial" panose="020B0604020202020204" pitchFamily="34" charset="0"/>
                <a:cs typeface="Arial" panose="020B0604020202020204" pitchFamily="34" charset="0"/>
              </a:rPr>
              <a:t>essentielle à la formation du technicien des </a:t>
            </a:r>
            <a:r>
              <a:rPr lang="fr-FR" sz="1400" dirty="0">
                <a:latin typeface="Arial" panose="020B0604020202020204" pitchFamily="34" charset="0"/>
                <a:cs typeface="Arial" panose="020B0604020202020204" pitchFamily="34" charset="0"/>
              </a:rPr>
              <a:t>métiers de l’électricité</a:t>
            </a:r>
            <a:r>
              <a:rPr lang="fr-FR" sz="1400" dirty="0" smtClean="0">
                <a:latin typeface="Arial" panose="020B0604020202020204" pitchFamily="34" charset="0"/>
                <a:cs typeface="Arial" panose="020B0604020202020204" pitchFamily="34" charset="0"/>
              </a:rPr>
              <a:t> ….  </a:t>
            </a:r>
            <a:r>
              <a:rPr lang="fr-FR" sz="1400" dirty="0" smtClean="0">
                <a:solidFill>
                  <a:srgbClr val="000000"/>
                </a:solidFill>
                <a:latin typeface="Arial" panose="020B0604020202020204" pitchFamily="34" charset="0"/>
                <a:cs typeface="Arial" panose="020B0604020202020204" pitchFamily="34" charset="0"/>
              </a:rPr>
              <a:t>L’enseignant </a:t>
            </a:r>
            <a:r>
              <a:rPr lang="fr-FR" sz="1400" dirty="0">
                <a:solidFill>
                  <a:srgbClr val="000000"/>
                </a:solidFill>
                <a:latin typeface="Arial" panose="020B0604020202020204" pitchFamily="34" charset="0"/>
                <a:cs typeface="Arial" panose="020B0604020202020204" pitchFamily="34" charset="0"/>
              </a:rPr>
              <a:t>de </a:t>
            </a:r>
            <a:r>
              <a:rPr lang="fr-FR" sz="1400" dirty="0">
                <a:latin typeface="Arial" panose="020B0604020202020204" pitchFamily="34" charset="0"/>
                <a:cs typeface="Arial" panose="020B0604020202020204" pitchFamily="34" charset="0"/>
              </a:rPr>
              <a:t>construction mécanique ou d’économie de la construction,</a:t>
            </a:r>
            <a:r>
              <a:rPr lang="fr-FR" sz="1400" dirty="0">
                <a:solidFill>
                  <a:srgbClr val="000000"/>
                </a:solidFill>
                <a:latin typeface="Arial" panose="020B0604020202020204" pitchFamily="34" charset="0"/>
                <a:cs typeface="Arial" panose="020B0604020202020204" pitchFamily="34" charset="0"/>
              </a:rPr>
              <a:t> de part sa culture, prend notamment en charge les enseignements de : démarche qualité, environnement, caractéristiques des bâtiments et des systèmes industriels, identification et nature des textes </a:t>
            </a:r>
            <a:r>
              <a:rPr lang="fr-FR" sz="1400" dirty="0" smtClean="0">
                <a:solidFill>
                  <a:srgbClr val="000000"/>
                </a:solidFill>
                <a:latin typeface="Arial" panose="020B0604020202020204" pitchFamily="34" charset="0"/>
                <a:cs typeface="Arial" panose="020B0604020202020204" pitchFamily="34" charset="0"/>
              </a:rPr>
              <a:t>… Cet enseignement représente </a:t>
            </a:r>
            <a:r>
              <a:rPr lang="fr-FR" sz="1400" dirty="0" smtClean="0">
                <a:latin typeface="Arial" panose="020B0604020202020204" pitchFamily="34" charset="0"/>
                <a:cs typeface="Arial" panose="020B0604020202020204" pitchFamily="34" charset="0"/>
              </a:rPr>
              <a:t>environ </a:t>
            </a:r>
            <a:r>
              <a:rPr lang="fr-FR" sz="1400" dirty="0">
                <a:latin typeface="Arial" panose="020B0604020202020204" pitchFamily="34" charset="0"/>
                <a:cs typeface="Arial" panose="020B0604020202020204" pitchFamily="34" charset="0"/>
              </a:rPr>
              <a:t>84 heures sur un cycle de </a:t>
            </a:r>
            <a:r>
              <a:rPr lang="fr-FR" sz="1400" dirty="0" smtClean="0">
                <a:latin typeface="Arial" panose="020B0604020202020204" pitchFamily="34" charset="0"/>
                <a:cs typeface="Arial" panose="020B0604020202020204" pitchFamily="34" charset="0"/>
              </a:rPr>
              <a:t>formation.</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Cet enseignement à effectif réduit ou non </a:t>
            </a:r>
            <a:r>
              <a:rPr lang="fr-FR" sz="1400" dirty="0" smtClean="0">
                <a:latin typeface="Arial" panose="020B0604020202020204" pitchFamily="34" charset="0"/>
                <a:cs typeface="Arial" panose="020B0604020202020204" pitchFamily="34" charset="0"/>
              </a:rPr>
              <a:t>se déroule au maximum sur </a:t>
            </a:r>
            <a:r>
              <a:rPr lang="fr-FR" sz="1400" dirty="0">
                <a:latin typeface="Arial" panose="020B0604020202020204" pitchFamily="34" charset="0"/>
                <a:cs typeface="Arial" panose="020B0604020202020204" pitchFamily="34" charset="0"/>
              </a:rPr>
              <a:t>le plateau </a:t>
            </a:r>
            <a:r>
              <a:rPr lang="fr-FR" sz="1400" dirty="0" smtClean="0">
                <a:latin typeface="Arial" panose="020B0604020202020204" pitchFamily="34" charset="0"/>
                <a:cs typeface="Arial" panose="020B0604020202020204" pitchFamily="34" charset="0"/>
              </a:rPr>
              <a:t>technique de la section dans la cadre de la mise en place normal du projet de formation.  </a:t>
            </a:r>
          </a:p>
          <a:p>
            <a:pPr algn="just">
              <a:spcBef>
                <a:spcPts val="600"/>
              </a:spcBef>
            </a:pPr>
            <a:endParaRPr lang="fr-FR" sz="1400" dirty="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Enseigner la construction</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16</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3632209"/>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626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rPr>
              <a:t>Pour que chaque titulaire du bac pro MELEC soit </a:t>
            </a:r>
            <a:r>
              <a:rPr lang="fr-FR" sz="1400" dirty="0">
                <a:latin typeface="Arial" panose="020B0604020202020204" pitchFamily="34" charset="0"/>
                <a:cs typeface="Arial" panose="020B0604020202020204" pitchFamily="34" charset="0"/>
              </a:rPr>
              <a:t>un technicien citoyen capable de s’insérer et de s’adapter tout au long de sa carrière, il doit posséder des compétences et des connaissances professionnelles, techniques et générales. C’est pourquoi, la pluridisciplinarité trouve une résonnance affirmée dans </a:t>
            </a:r>
            <a:r>
              <a:rPr lang="fr-FR" sz="1400" dirty="0" smtClean="0">
                <a:latin typeface="Arial" panose="020B0604020202020204" pitchFamily="34" charset="0"/>
                <a:cs typeface="Arial" panose="020B0604020202020204" pitchFamily="34" charset="0"/>
              </a:rPr>
              <a:t>ce référentiel. </a:t>
            </a:r>
          </a:p>
          <a:p>
            <a:pPr algn="just">
              <a:spcBef>
                <a:spcPts val="600"/>
              </a:spcBef>
            </a:pPr>
            <a:r>
              <a:rPr lang="fr-FR" sz="1400" dirty="0">
                <a:latin typeface="Arial" panose="020B0604020202020204" pitchFamily="34" charset="0"/>
                <a:cs typeface="Arial" panose="020B0604020202020204" pitchFamily="34" charset="0"/>
              </a:rPr>
              <a:t>L’apprentissage des métiers visés dans les référentiels d’activités professionnelles (RAP) exige cette entrée pluridisciplinaire. </a:t>
            </a:r>
            <a:endParaRPr lang="fr-FR" sz="1400" dirty="0" smtClean="0">
              <a:latin typeface="Arial" panose="020B0604020202020204" pitchFamily="34" charset="0"/>
              <a:cs typeface="Arial" panose="020B0604020202020204" pitchFamily="34" charset="0"/>
            </a:endParaRP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La </a:t>
            </a:r>
            <a:r>
              <a:rPr lang="fr-FR" sz="1400" dirty="0" err="1">
                <a:latin typeface="Arial" panose="020B0604020202020204" pitchFamily="34" charset="0"/>
                <a:cs typeface="Arial" panose="020B0604020202020204" pitchFamily="34" charset="0"/>
              </a:rPr>
              <a:t>co</a:t>
            </a:r>
            <a:r>
              <a:rPr lang="fr-FR" sz="1400" dirty="0">
                <a:latin typeface="Arial" panose="020B0604020202020204" pitchFamily="34" charset="0"/>
                <a:cs typeface="Arial" panose="020B0604020202020204" pitchFamily="34" charset="0"/>
              </a:rPr>
              <a:t>-construction de parcours croisés avec les enseignements généraux, la prévention santé environnement (PSE</a:t>
            </a:r>
            <a:r>
              <a:rPr lang="fr-FR" sz="1400" dirty="0" smtClean="0">
                <a:latin typeface="Arial" panose="020B0604020202020204" pitchFamily="34" charset="0"/>
                <a:cs typeface="Arial" panose="020B0604020202020204" pitchFamily="34" charset="0"/>
              </a:rPr>
              <a:t>) et l’économie-gestion est </a:t>
            </a:r>
            <a:r>
              <a:rPr lang="fr-FR" sz="1400" dirty="0">
                <a:latin typeface="Arial" panose="020B0604020202020204" pitchFamily="34" charset="0"/>
                <a:cs typeface="Arial" panose="020B0604020202020204" pitchFamily="34" charset="0"/>
              </a:rPr>
              <a:t>nécessaire à la mise en œuvre de la formation. </a:t>
            </a:r>
          </a:p>
          <a:p>
            <a:pPr algn="just">
              <a:spcBef>
                <a:spcPts val="600"/>
              </a:spcBef>
            </a:pPr>
            <a:r>
              <a:rPr lang="fr-FR" sz="1400" dirty="0" smtClean="0">
                <a:latin typeface="Arial" panose="020B0604020202020204" pitchFamily="34" charset="0"/>
                <a:cs typeface="Arial" panose="020B0604020202020204" pitchFamily="34" charset="0"/>
              </a:rPr>
              <a:t>Cette </a:t>
            </a:r>
            <a:r>
              <a:rPr lang="fr-FR" sz="1400" dirty="0" err="1" smtClean="0">
                <a:latin typeface="Arial" panose="020B0604020202020204" pitchFamily="34" charset="0"/>
                <a:cs typeface="Arial" panose="020B0604020202020204" pitchFamily="34" charset="0"/>
              </a:rPr>
              <a:t>co</a:t>
            </a:r>
            <a:r>
              <a:rPr lang="fr-FR" sz="1400" dirty="0" smtClean="0">
                <a:latin typeface="Arial" panose="020B0604020202020204" pitchFamily="34" charset="0"/>
                <a:cs typeface="Arial" panose="020B0604020202020204" pitchFamily="34" charset="0"/>
              </a:rPr>
              <a:t>-construction est d’autant plus nécessaire avec les sciences. En effet, la majorité des contenus « scientifiques » nécessaires à la formation aux métiers de l’électricité est présent dans les programmes de sciences. Il est donc demandé aux professeurs d’enseignement professionnel et de sciences de se rapprocher pour </a:t>
            </a:r>
            <a:r>
              <a:rPr lang="fr-FR" sz="1400" dirty="0" err="1" smtClean="0">
                <a:latin typeface="Arial" panose="020B0604020202020204" pitchFamily="34" charset="0"/>
                <a:cs typeface="Arial" panose="020B0604020202020204" pitchFamily="34" charset="0"/>
              </a:rPr>
              <a:t>co-contruire</a:t>
            </a:r>
            <a:r>
              <a:rPr lang="fr-FR" sz="1400" dirty="0" smtClean="0">
                <a:latin typeface="Arial" panose="020B0604020202020204" pitchFamily="34" charset="0"/>
                <a:cs typeface="Arial" panose="020B0604020202020204" pitchFamily="34" charset="0"/>
              </a:rPr>
              <a:t> un parcours de formation cohérent.  </a:t>
            </a: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dispositifs mis en place dans la rénovation de la voie professionnelle (AP, EGLS …) doivent être pleinement utilisés pour accompagner chaque jeune dans la réussite de sa </a:t>
            </a:r>
            <a:r>
              <a:rPr lang="fr-FR" sz="1400" dirty="0" smtClean="0">
                <a:latin typeface="Arial" panose="020B0604020202020204" pitchFamily="34" charset="0"/>
                <a:cs typeface="Arial" panose="020B0604020202020204" pitchFamily="34" charset="0"/>
              </a:rPr>
              <a:t>formation. </a:t>
            </a:r>
            <a:endParaRPr lang="fr-FR" sz="1400" dirty="0">
              <a:latin typeface="Arial" panose="020B0604020202020204" pitchFamily="34" charset="0"/>
              <a:cs typeface="Arial" panose="020B0604020202020204" pitchFamily="34" charset="0"/>
            </a:endParaRPr>
          </a:p>
          <a:p>
            <a:pPr algn="just">
              <a:spcBef>
                <a:spcPts val="600"/>
              </a:spcBef>
            </a:pPr>
            <a:endParaRPr lang="fr-FR" sz="1400" dirty="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Interaction avec les autres disciplines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17</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6"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4007189"/>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28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a:latin typeface="Arial" panose="020B0604020202020204" pitchFamily="34" charset="0"/>
                <a:cs typeface="Arial" panose="020B0604020202020204" pitchFamily="34" charset="0"/>
              </a:rPr>
              <a:t>Le chantier pédagogique conduit sous forme de projet est une des pierres angulaires de la formation du bac pro MELEC. </a:t>
            </a:r>
            <a:endParaRPr lang="fr-FR" sz="1400" dirty="0" smtClean="0">
              <a:latin typeface="Arial" panose="020B0604020202020204" pitchFamily="34" charset="0"/>
              <a:cs typeface="Arial" panose="020B0604020202020204" pitchFamily="34" charset="0"/>
            </a:endParaRP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a:latin typeface="Arial" panose="020B0604020202020204" pitchFamily="34" charset="0"/>
                <a:cs typeface="Arial" panose="020B0604020202020204" pitchFamily="34" charset="0"/>
              </a:rPr>
              <a:t>Le chantier se caractérise par une succession d’activités professionnelles (préparation, réalisation et livraison) réparties sur une durée significative. Le travail de chantier peut être confié à un intervenant unique ou à </a:t>
            </a:r>
            <a:r>
              <a:rPr lang="fr-FR" sz="1400" dirty="0" smtClean="0">
                <a:latin typeface="Arial" panose="020B0604020202020204" pitchFamily="34" charset="0"/>
                <a:cs typeface="Arial" panose="020B0604020202020204" pitchFamily="34" charset="0"/>
              </a:rPr>
              <a:t>plusieurs. </a:t>
            </a:r>
            <a:r>
              <a:rPr lang="fr-FR" sz="1400" dirty="0">
                <a:latin typeface="Arial" panose="020B0604020202020204" pitchFamily="34" charset="0"/>
                <a:cs typeface="Arial" panose="020B0604020202020204" pitchFamily="34" charset="0"/>
              </a:rPr>
              <a:t>Dans ce dernier cas, les différents </a:t>
            </a:r>
            <a:r>
              <a:rPr lang="fr-FR" sz="1400" dirty="0" smtClean="0">
                <a:latin typeface="Arial" panose="020B0604020202020204" pitchFamily="34" charset="0"/>
                <a:cs typeface="Arial" panose="020B0604020202020204" pitchFamily="34" charset="0"/>
              </a:rPr>
              <a:t>intervenants peuvent </a:t>
            </a:r>
            <a:r>
              <a:rPr lang="fr-FR" sz="1400" dirty="0">
                <a:latin typeface="Arial" panose="020B0604020202020204" pitchFamily="34" charset="0"/>
                <a:cs typeface="Arial" panose="020B0604020202020204" pitchFamily="34" charset="0"/>
              </a:rPr>
              <a:t>travailler en co-activité ou se succéder pour faire aboutir les opérations.</a:t>
            </a: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bon déroulement du chantier nécessite la réalisation d’une planification qui prend en compte les spécificités de celui-ci (présence du client sur les lieux du chantier, intervention d’autres corps d’état, nécessité de personnels habilités</a:t>
            </a:r>
            <a:r>
              <a:rPr lang="fr-FR" sz="1400" dirty="0" smtClean="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L’activité de chantier favorise la formation à la santé et à la sécurité au travail, à la communication et le développement </a:t>
            </a:r>
            <a:r>
              <a:rPr lang="fr-FR" sz="1400" dirty="0">
                <a:latin typeface="Arial" panose="020B0604020202020204" pitchFamily="34" charset="0"/>
                <a:cs typeface="Arial" panose="020B0604020202020204" pitchFamily="34" charset="0"/>
              </a:rPr>
              <a:t>des </a:t>
            </a:r>
            <a:r>
              <a:rPr lang="fr-FR" sz="1400" dirty="0" smtClean="0">
                <a:latin typeface="Arial" panose="020B0604020202020204" pitchFamily="34" charset="0"/>
                <a:cs typeface="Arial" panose="020B0604020202020204" pitchFamily="34" charset="0"/>
              </a:rPr>
              <a:t>attitudes professionnelles. </a:t>
            </a:r>
            <a:endParaRPr lang="fr-FR" sz="1400" dirty="0">
              <a:latin typeface="Arial" panose="020B0604020202020204" pitchFamily="34" charset="0"/>
              <a:cs typeface="Arial" panose="020B0604020202020204" pitchFamily="34" charset="0"/>
            </a:endParaRPr>
          </a:p>
          <a:p>
            <a:pPr>
              <a:spcBef>
                <a:spcPts val="600"/>
              </a:spcBef>
            </a:pPr>
            <a:endParaRPr lang="fr-FR" sz="1400" dirty="0">
              <a:solidFill>
                <a:srgbClr val="000000"/>
              </a:solidFill>
              <a:latin typeface="Arial" panose="020B0604020202020204" pitchFamily="34" charset="0"/>
              <a:cs typeface="Arial" panose="020B0604020202020204" pitchFamily="34" charset="0"/>
            </a:endParaRPr>
          </a:p>
          <a:p>
            <a:pPr>
              <a:spcBef>
                <a:spcPts val="600"/>
              </a:spcBef>
            </a:pPr>
            <a:r>
              <a:rPr lang="fr-FR" sz="1400" dirty="0" smtClean="0">
                <a:solidFill>
                  <a:srgbClr val="000000"/>
                </a:solidFill>
                <a:latin typeface="Arial" panose="020B0604020202020204" pitchFamily="34" charset="0"/>
                <a:cs typeface="Arial" panose="020B0604020202020204" pitchFamily="34" charset="0"/>
              </a:rPr>
              <a:t>Exemple de chantier : </a:t>
            </a:r>
            <a:r>
              <a:rPr lang="fr-FR" sz="1400" dirty="0" smtClean="0">
                <a:solidFill>
                  <a:srgbClr val="000000"/>
                </a:solidFill>
                <a:latin typeface="Arial" panose="020B0604020202020204" pitchFamily="34" charset="0"/>
                <a:cs typeface="Arial" panose="020B0604020202020204" pitchFamily="34" charset="0"/>
                <a:hlinkClick r:id="rId2" action="ppaction://hlinkfile"/>
              </a:rPr>
              <a:t>la rénovation de la maison de Mme Marie</a:t>
            </a:r>
            <a:endParaRPr lang="fr-FR" sz="1400" dirty="0" smtClean="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3"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4" name="Connecteur droit 83"/>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 chantier pédagogique</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44"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45"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18</a:t>
            </a:fld>
            <a:endParaRPr lang="fr-FR" dirty="0">
              <a:solidFill>
                <a:schemeClr val="tx1"/>
              </a:solidFill>
              <a:latin typeface="Arial" panose="020B0604020202020204" pitchFamily="34" charset="0"/>
              <a:cs typeface="Arial" panose="020B0604020202020204" pitchFamily="34" charset="0"/>
            </a:endParaRPr>
          </a:p>
        </p:txBody>
      </p:sp>
      <p:sp>
        <p:nvSpPr>
          <p:cNvPr id="46"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4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49"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50"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51"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52"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53"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54"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55"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56"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57"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58"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59"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60"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61"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62"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63"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64" name="Flèche droite 63"/>
          <p:cNvSpPr/>
          <p:nvPr/>
        </p:nvSpPr>
        <p:spPr>
          <a:xfrm>
            <a:off x="-36512" y="4382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5"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17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a:latin typeface="Arial" panose="020B0604020202020204" pitchFamily="34" charset="0"/>
                <a:cs typeface="Arial" panose="020B0604020202020204" pitchFamily="34" charset="0"/>
              </a:rPr>
              <a:t>Le numérique est au cœur des usages quotidiens </a:t>
            </a:r>
            <a:r>
              <a:rPr lang="fr-FR" sz="1400" dirty="0" smtClean="0">
                <a:latin typeface="Arial" panose="020B0604020202020204" pitchFamily="34" charset="0"/>
                <a:cs typeface="Arial" panose="020B0604020202020204" pitchFamily="34" charset="0"/>
              </a:rPr>
              <a:t>des jeunes</a:t>
            </a:r>
            <a:r>
              <a:rPr lang="fr-FR" sz="1400" dirty="0">
                <a:latin typeface="Arial" panose="020B0604020202020204" pitchFamily="34" charset="0"/>
                <a:cs typeface="Arial" panose="020B0604020202020204" pitchFamily="34" charset="0"/>
              </a:rPr>
              <a:t>. L'École doit se saisir des outils numériques et former les citoyens et futurs professionnels à un </a:t>
            </a:r>
            <a:r>
              <a:rPr lang="fr-FR" sz="1400" dirty="0" smtClean="0">
                <a:latin typeface="Arial" panose="020B0604020202020204" pitchFamily="34" charset="0"/>
                <a:cs typeface="Arial" panose="020B0604020202020204" pitchFamily="34" charset="0"/>
              </a:rPr>
              <a:t>usage </a:t>
            </a:r>
            <a:r>
              <a:rPr lang="fr-FR" sz="1400" dirty="0">
                <a:latin typeface="Arial" panose="020B0604020202020204" pitchFamily="34" charset="0"/>
                <a:cs typeface="Arial" panose="020B0604020202020204" pitchFamily="34" charset="0"/>
              </a:rPr>
              <a:t>raisonné, étique et responsable </a:t>
            </a:r>
            <a:r>
              <a:rPr lang="fr-FR" sz="1400" dirty="0" smtClean="0">
                <a:latin typeface="Arial" panose="020B0604020202020204" pitchFamily="34" charset="0"/>
                <a:cs typeface="Arial" panose="020B0604020202020204" pitchFamily="34" charset="0"/>
              </a:rPr>
              <a:t>de ces outils. </a:t>
            </a:r>
            <a:endParaRPr lang="fr-FR" sz="1400" dirty="0">
              <a:latin typeface="Arial" panose="020B0604020202020204" pitchFamily="34" charset="0"/>
              <a:cs typeface="Arial" panose="020B0604020202020204" pitchFamily="34" charset="0"/>
            </a:endParaRPr>
          </a:p>
          <a:p>
            <a:pPr algn="just">
              <a:spcBef>
                <a:spcPts val="600"/>
              </a:spcBef>
            </a:pPr>
            <a:endParaRPr lang="fr-FR" sz="1400" b="1" u="sng" dirty="0">
              <a:latin typeface="Arial" panose="020B0604020202020204" pitchFamily="34" charset="0"/>
              <a:cs typeface="Arial" panose="020B0604020202020204" pitchFamily="34" charset="0"/>
            </a:endParaRPr>
          </a:p>
          <a:p>
            <a:pPr algn="just">
              <a:spcBef>
                <a:spcPts val="600"/>
              </a:spcBef>
            </a:pPr>
            <a:r>
              <a:rPr lang="fr-FR" sz="1400" b="1" u="sng" dirty="0">
                <a:latin typeface="Arial" panose="020B0604020202020204" pitchFamily="34" charset="0"/>
                <a:cs typeface="Arial" panose="020B0604020202020204" pitchFamily="34" charset="0"/>
              </a:rPr>
              <a:t>Usage dans </a:t>
            </a:r>
            <a:r>
              <a:rPr lang="fr-FR" sz="1400" b="1" u="sng" dirty="0" smtClean="0">
                <a:latin typeface="Arial" panose="020B0604020202020204" pitchFamily="34" charset="0"/>
                <a:cs typeface="Arial" panose="020B0604020202020204" pitchFamily="34" charset="0"/>
              </a:rPr>
              <a:t>la formation aux métiers</a:t>
            </a:r>
            <a:r>
              <a:rPr lang="fr-FR" sz="1400" b="1" u="sng" dirty="0">
                <a:latin typeface="Arial" panose="020B0604020202020204" pitchFamily="34" charset="0"/>
                <a:cs typeface="Arial" panose="020B0604020202020204" pitchFamily="34" charset="0"/>
              </a:rPr>
              <a:t> </a:t>
            </a:r>
            <a:r>
              <a:rPr lang="fr-FR" sz="1400" b="1" u="sng" dirty="0" smtClean="0">
                <a:latin typeface="Arial" panose="020B0604020202020204" pitchFamily="34" charset="0"/>
                <a:cs typeface="Arial" panose="020B0604020202020204" pitchFamily="34" charset="0"/>
              </a:rPr>
              <a:t>de l’électricité </a:t>
            </a:r>
            <a:r>
              <a:rPr lang="fr-FR" sz="1400" dirty="0">
                <a:latin typeface="Arial" panose="020B0604020202020204" pitchFamily="34" charset="0"/>
                <a:cs typeface="Arial" panose="020B0604020202020204" pitchFamily="34" charset="0"/>
              </a:rPr>
              <a:t>: </a:t>
            </a:r>
          </a:p>
          <a:p>
            <a:pPr algn="just">
              <a:spcBef>
                <a:spcPts val="600"/>
              </a:spcBef>
            </a:pPr>
            <a:r>
              <a:rPr lang="fr-FR" sz="1400" dirty="0" smtClean="0">
                <a:latin typeface="Arial" panose="020B0604020202020204" pitchFamily="34" charset="0"/>
                <a:cs typeface="Arial" panose="020B0604020202020204" pitchFamily="34" charset="0"/>
              </a:rPr>
              <a:t>L’usage </a:t>
            </a:r>
            <a:r>
              <a:rPr lang="fr-FR" sz="1400" dirty="0">
                <a:latin typeface="Arial" panose="020B0604020202020204" pitchFamily="34" charset="0"/>
                <a:cs typeface="Arial" panose="020B0604020202020204" pitchFamily="34" charset="0"/>
              </a:rPr>
              <a:t>d’un environnement numérique de travail, semblable à ceux du monde professionnel, pour chaque formation d’électricien, </a:t>
            </a:r>
            <a:r>
              <a:rPr lang="fr-FR" sz="1400" dirty="0" smtClean="0">
                <a:latin typeface="Arial" panose="020B0604020202020204" pitchFamily="34" charset="0"/>
                <a:cs typeface="Arial" panose="020B0604020202020204" pitchFamily="34" charset="0"/>
              </a:rPr>
              <a:t>est indispensable pour atteindre </a:t>
            </a:r>
            <a:r>
              <a:rPr lang="fr-FR" sz="1400" dirty="0">
                <a:latin typeface="Arial" panose="020B0604020202020204" pitchFamily="34" charset="0"/>
                <a:cs typeface="Arial" panose="020B0604020202020204" pitchFamily="34" charset="0"/>
              </a:rPr>
              <a:t>les objectifs </a:t>
            </a:r>
            <a:r>
              <a:rPr lang="fr-FR" sz="1400" dirty="0" smtClean="0">
                <a:latin typeface="Arial" panose="020B0604020202020204" pitchFamily="34" charset="0"/>
                <a:cs typeface="Arial" panose="020B0604020202020204" pitchFamily="34" charset="0"/>
              </a:rPr>
              <a:t>visés par la formation au bac pro MELEC. Les </a:t>
            </a:r>
            <a:r>
              <a:rPr lang="fr-FR" sz="1400" dirty="0">
                <a:latin typeface="Arial" panose="020B0604020202020204" pitchFamily="34" charset="0"/>
                <a:cs typeface="Arial" panose="020B0604020202020204" pitchFamily="34" charset="0"/>
              </a:rPr>
              <a:t>outils numériques </a:t>
            </a:r>
            <a:r>
              <a:rPr lang="fr-FR" sz="1400" dirty="0" smtClean="0">
                <a:latin typeface="Arial" panose="020B0604020202020204" pitchFamily="34" charset="0"/>
                <a:cs typeface="Arial" panose="020B0604020202020204" pitchFamily="34" charset="0"/>
              </a:rPr>
              <a:t>sont </a:t>
            </a:r>
            <a:r>
              <a:rPr lang="fr-FR" sz="1400" dirty="0">
                <a:latin typeface="Arial" panose="020B0604020202020204" pitchFamily="34" charset="0"/>
                <a:cs typeface="Arial" panose="020B0604020202020204" pitchFamily="34" charset="0"/>
              </a:rPr>
              <a:t>utilisés à des fins d’aide à la conception pour des opérations simples, de recherche </a:t>
            </a:r>
            <a:r>
              <a:rPr lang="fr-FR" sz="1400" dirty="0" smtClean="0">
                <a:latin typeface="Arial" panose="020B0604020202020204" pitchFamily="34" charset="0"/>
                <a:cs typeface="Arial" panose="020B0604020202020204" pitchFamily="34" charset="0"/>
              </a:rPr>
              <a:t>d’informations, </a:t>
            </a:r>
            <a:r>
              <a:rPr lang="fr-FR" sz="1400" dirty="0">
                <a:latin typeface="Arial" panose="020B0604020202020204" pitchFamily="34" charset="0"/>
                <a:cs typeface="Arial" panose="020B0604020202020204" pitchFamily="34" charset="0"/>
              </a:rPr>
              <a:t>de communication professionnelle… </a:t>
            </a:r>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s’agit d’apprendre à utiliser professionnellement sa messagerie, les réseaux sociaux, les sites internet, les logiciels professionnels avec tous les types de support dont le smartphone, la </a:t>
            </a:r>
            <a:r>
              <a:rPr lang="fr-FR" sz="1400" dirty="0" smtClean="0">
                <a:latin typeface="Arial" panose="020B0604020202020204" pitchFamily="34" charset="0"/>
                <a:cs typeface="Arial" panose="020B0604020202020204" pitchFamily="34" charset="0"/>
              </a:rPr>
              <a:t>tablette...</a:t>
            </a:r>
            <a:endParaRPr lang="fr-FR" sz="1400" dirty="0">
              <a:latin typeface="Arial" panose="020B0604020202020204" pitchFamily="34" charset="0"/>
              <a:cs typeface="Arial" panose="020B0604020202020204" pitchFamily="34" charset="0"/>
            </a:endParaRPr>
          </a:p>
          <a:p>
            <a:endParaRPr lang="fr-FR" sz="1400" i="1" dirty="0" smtClean="0">
              <a:latin typeface="Arial" panose="020B0604020202020204" pitchFamily="34" charset="0"/>
              <a:cs typeface="Arial" panose="020B0604020202020204" pitchFamily="34" charset="0"/>
            </a:endParaRPr>
          </a:p>
          <a:p>
            <a:pPr algn="just">
              <a:spcBef>
                <a:spcPts val="600"/>
              </a:spcBef>
            </a:pPr>
            <a:r>
              <a:rPr lang="fr-FR" sz="1400" b="1" u="sng" dirty="0" smtClean="0">
                <a:latin typeface="Arial" panose="020B0604020202020204" pitchFamily="34" charset="0"/>
                <a:cs typeface="Arial" panose="020B0604020202020204" pitchFamily="34" charset="0"/>
              </a:rPr>
              <a:t>Usage </a:t>
            </a:r>
            <a:r>
              <a:rPr lang="fr-FR" sz="1400" b="1" u="sng" dirty="0">
                <a:latin typeface="Arial" panose="020B0604020202020204" pitchFamily="34" charset="0"/>
                <a:cs typeface="Arial" panose="020B0604020202020204" pitchFamily="34" charset="0"/>
              </a:rPr>
              <a:t>pédagogique au service des apprentissages </a:t>
            </a:r>
            <a:r>
              <a:rPr lang="fr-FR" sz="1400" dirty="0">
                <a:latin typeface="Arial" panose="020B0604020202020204" pitchFamily="34" charset="0"/>
                <a:cs typeface="Arial" panose="020B0604020202020204" pitchFamily="34" charset="0"/>
              </a:rPr>
              <a:t>:</a:t>
            </a:r>
          </a:p>
          <a:p>
            <a:pPr algn="just">
              <a:spcBef>
                <a:spcPts val="600"/>
              </a:spcBef>
            </a:pPr>
            <a:r>
              <a:rPr lang="fr-FR" sz="1400" dirty="0">
                <a:latin typeface="Arial" panose="020B0604020202020204" pitchFamily="34" charset="0"/>
                <a:cs typeface="Arial" panose="020B0604020202020204" pitchFamily="34" charset="0"/>
              </a:rPr>
              <a:t>La mobilisation du numérique dans les situations d’apprentissage contribue au développement des compétences des élèves et interroge les pratiques pédagogiques. Il est donc important d’identifier les objectifs </a:t>
            </a:r>
            <a:r>
              <a:rPr lang="fr-FR" sz="1400" dirty="0" smtClean="0">
                <a:latin typeface="Arial" panose="020B0604020202020204" pitchFamily="34" charset="0"/>
                <a:cs typeface="Arial" panose="020B0604020202020204" pitchFamily="34" charset="0"/>
              </a:rPr>
              <a:t>et les situations d’apprentissage </a:t>
            </a:r>
            <a:r>
              <a:rPr lang="fr-FR" sz="1400" dirty="0">
                <a:latin typeface="Arial" panose="020B0604020202020204" pitchFamily="34" charset="0"/>
                <a:cs typeface="Arial" panose="020B0604020202020204" pitchFamily="34" charset="0"/>
              </a:rPr>
              <a:t>pour lesquels l’apport du numérique </a:t>
            </a:r>
            <a:r>
              <a:rPr lang="fr-FR" sz="1400" dirty="0" smtClean="0">
                <a:latin typeface="Arial" panose="020B0604020202020204" pitchFamily="34" charset="0"/>
                <a:cs typeface="Arial" panose="020B0604020202020204" pitchFamily="34" charset="0"/>
              </a:rPr>
              <a:t>sera pertinent et une plus-value pédagogique. </a:t>
            </a:r>
          </a:p>
          <a:p>
            <a:pPr algn="just">
              <a:spcBef>
                <a:spcPts val="600"/>
              </a:spcBef>
            </a:pPr>
            <a:r>
              <a:rPr lang="fr-FR" sz="1400" i="1" dirty="0" smtClean="0">
                <a:latin typeface="Arial" panose="020B0604020202020204" pitchFamily="34" charset="0"/>
                <a:cs typeface="Arial" panose="020B0604020202020204" pitchFamily="34" charset="0"/>
                <a:hlinkClick r:id="rId2" action="ppaction://hlinkfile"/>
              </a:rPr>
              <a:t>Numérique </a:t>
            </a:r>
            <a:r>
              <a:rPr lang="fr-FR" sz="1400" i="1" dirty="0">
                <a:latin typeface="Arial" panose="020B0604020202020204" pitchFamily="34" charset="0"/>
                <a:cs typeface="Arial" panose="020B0604020202020204" pitchFamily="34" charset="0"/>
                <a:hlinkClick r:id="rId2" action="ppaction://hlinkfile"/>
              </a:rPr>
              <a:t>au service des apprentissages en BAC PRO MELEC</a:t>
            </a:r>
            <a:endParaRPr lang="fr-FR" sz="1400" i="1" dirty="0">
              <a:latin typeface="Arial" panose="020B0604020202020204" pitchFamily="34" charset="0"/>
              <a:cs typeface="Arial" panose="020B0604020202020204" pitchFamily="34" charset="0"/>
            </a:endParaRPr>
          </a:p>
          <a:p>
            <a:pPr algn="just">
              <a:spcBef>
                <a:spcPts val="600"/>
              </a:spcBef>
            </a:pPr>
            <a:endParaRPr lang="fr-FR" sz="1400" dirty="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Numérique et apprentissages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19</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466833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82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1"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sp>
        <p:nvSpPr>
          <p:cNvPr id="45" name="ZoneTexte 67">
            <a:hlinkClick r:id="rId2"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cxnSp>
        <p:nvCxnSpPr>
          <p:cNvPr id="6" name="Connecteur droit 5"/>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43808" y="1418188"/>
            <a:ext cx="6192688" cy="5098124"/>
          </a:xfrm>
          <a:prstGeom prst="rect">
            <a:avLst/>
          </a:prstGeom>
          <a:noFill/>
        </p:spPr>
        <p:txBody>
          <a:bodyPr wrap="square" rtlCol="0">
            <a:noAutofit/>
          </a:bodyPr>
          <a:lstStyle/>
          <a:p>
            <a:pPr marL="177800" lvl="0" indent="-177800" algn="just">
              <a:spcBef>
                <a:spcPts val="600"/>
              </a:spcBef>
              <a:defRPr sz="1800" b="0" i="0" u="none" strike="noStrike" kern="0" cap="none" spc="0" baseline="0">
                <a:solidFill>
                  <a:srgbClr val="000000"/>
                </a:solidFill>
                <a:uFillTx/>
              </a:defRPr>
            </a:pPr>
            <a:r>
              <a:rPr lang="fr-FR" sz="1400" b="1" dirty="0" smtClean="0">
                <a:latin typeface="Arial" panose="020B0604020202020204" pitchFamily="34" charset="0"/>
                <a:cs typeface="Arial" panose="020B0604020202020204" pitchFamily="34" charset="0"/>
              </a:rPr>
              <a:t>Les baccalauréats professionnels (bac pro) sont régulièrement réécrits pour que les formations soient en adéquation avec les besoins des professionnels. C’est dans ce cadre que le bac pro ELEEC a été rénové. </a:t>
            </a:r>
          </a:p>
          <a:p>
            <a:pPr marL="177800" lvl="0" indent="-177800" algn="just">
              <a:spcBef>
                <a:spcPts val="600"/>
              </a:spcBef>
              <a:defRPr sz="1800" b="0" i="0" u="none" strike="noStrike" kern="0" cap="none" spc="0" baseline="0">
                <a:solidFill>
                  <a:srgbClr val="000000"/>
                </a:solidFill>
                <a:uFillTx/>
              </a:defRPr>
            </a:pPr>
            <a:endParaRPr lang="fr-FR" sz="1400" b="1" dirty="0" smtClean="0">
              <a:latin typeface="Arial" panose="020B0604020202020204" pitchFamily="34" charset="0"/>
              <a:cs typeface="Arial" panose="020B0604020202020204" pitchFamily="34" charset="0"/>
            </a:endParaRPr>
          </a:p>
          <a:p>
            <a:pPr marL="177800" lvl="0" indent="-177800" algn="just">
              <a:spcBef>
                <a:spcPts val="600"/>
              </a:spcBef>
              <a:defRPr sz="1800" b="0" i="0" u="none" strike="noStrike" kern="0" cap="none" spc="0" baseline="0">
                <a:solidFill>
                  <a:srgbClr val="000000"/>
                </a:solidFill>
                <a:uFillTx/>
              </a:defRPr>
            </a:pPr>
            <a:r>
              <a:rPr lang="fr-FR" sz="1400" b="1" dirty="0" smtClean="0">
                <a:latin typeface="Arial" panose="020B0604020202020204" pitchFamily="34" charset="0"/>
                <a:cs typeface="Arial" panose="020B0604020202020204" pitchFamily="34" charset="0"/>
              </a:rPr>
              <a:t>Les enjeux de cette rénovation sont forts. </a:t>
            </a:r>
            <a:r>
              <a:rPr lang="fr-FR" sz="1400" dirty="0" smtClean="0">
                <a:latin typeface="Arial" panose="020B0604020202020204" pitchFamily="34" charset="0"/>
                <a:cs typeface="Arial" panose="020B0604020202020204" pitchFamily="34" charset="0"/>
              </a:rPr>
              <a:t>Le bac pro ELEEC a ouvert la voie et placé la formation des électriciens résolument dans le XXIème siècle avec, notamment, l’introduction des équipements communicants augurant ainsi les installations électriques « intelligentes » d’aujourd’hui et de demain. </a:t>
            </a:r>
          </a:p>
          <a:p>
            <a:pPr marL="177800" lvl="0" indent="-177800" algn="just">
              <a:spcBef>
                <a:spcPts val="600"/>
              </a:spcBef>
              <a:defRPr sz="1800" b="0" i="0" u="none" strike="noStrike" kern="0" cap="none" spc="0" baseline="0">
                <a:solidFill>
                  <a:srgbClr val="000000"/>
                </a:solidFill>
                <a:uFillTx/>
              </a:defRPr>
            </a:pPr>
            <a:r>
              <a:rPr lang="fr-FR" sz="1400" dirty="0" smtClean="0">
                <a:latin typeface="Arial" panose="020B0604020202020204" pitchFamily="34" charset="0"/>
                <a:cs typeface="Arial" panose="020B0604020202020204" pitchFamily="34" charset="0"/>
              </a:rPr>
              <a:t>Le bac pro MELEC se positionne dans cette continuité. Chaque titulaire de ce diplôme doit maitriser les fondamentaux des métiers de l’électricité afin de réaliser, mettre en service, livrer et dépanner les installations électriques. Il doit être capable de s’adapter aux évolutions techniques à venir, particulièrement celles liées à la transition énergétique. </a:t>
            </a:r>
          </a:p>
          <a:p>
            <a:pPr marL="177800" indent="-177800" algn="just">
              <a:spcBef>
                <a:spcPts val="600"/>
              </a:spcBef>
              <a:defRPr sz="1800" b="0" i="0" u="none" strike="noStrike" kern="0" cap="none" spc="0" baseline="0">
                <a:solidFill>
                  <a:srgbClr val="000000"/>
                </a:solidFill>
                <a:uFillTx/>
              </a:defRPr>
            </a:pPr>
            <a:r>
              <a:rPr lang="fr-FR" sz="1400" b="1" dirty="0" smtClean="0">
                <a:latin typeface="Arial" panose="020B0604020202020204" pitchFamily="34" charset="0"/>
                <a:cs typeface="Arial" panose="020B0604020202020204" pitchFamily="34" charset="0"/>
              </a:rPr>
              <a:t>Le défi que doit relever chaque équipe est donc double : </a:t>
            </a:r>
            <a:r>
              <a:rPr lang="fr-FR" sz="1400" dirty="0" smtClean="0">
                <a:latin typeface="Arial" panose="020B0604020202020204" pitchFamily="34" charset="0"/>
                <a:cs typeface="Arial" panose="020B0604020202020204" pitchFamily="34" charset="0"/>
              </a:rPr>
              <a:t>former </a:t>
            </a:r>
            <a:r>
              <a:rPr lang="fr-FR" sz="1400" dirty="0">
                <a:latin typeface="Arial" panose="020B0604020202020204" pitchFamily="34" charset="0"/>
                <a:cs typeface="Arial" panose="020B0604020202020204" pitchFamily="34" charset="0"/>
              </a:rPr>
              <a:t>des citoyens techniciens aux </a:t>
            </a:r>
            <a:r>
              <a:rPr lang="fr-FR" sz="1400" dirty="0" smtClean="0">
                <a:latin typeface="Arial" panose="020B0604020202020204" pitchFamily="34" charset="0"/>
                <a:cs typeface="Arial" panose="020B0604020202020204" pitchFamily="34" charset="0"/>
              </a:rPr>
              <a:t>métiers de l’électricité et leur apprendre à s’adapter à leur </a:t>
            </a:r>
            <a:r>
              <a:rPr lang="fr-FR" sz="1400" dirty="0">
                <a:latin typeface="Arial" panose="020B0604020202020204" pitchFamily="34" charset="0"/>
                <a:cs typeface="Arial" panose="020B0604020202020204" pitchFamily="34" charset="0"/>
              </a:rPr>
              <a:t>environnement. </a:t>
            </a:r>
            <a:endParaRPr lang="fr-FR" sz="1400" dirty="0" smtClean="0">
              <a:latin typeface="Arial" panose="020B0604020202020204" pitchFamily="34" charset="0"/>
              <a:cs typeface="Arial" panose="020B0604020202020204" pitchFamily="34" charset="0"/>
            </a:endParaRPr>
          </a:p>
          <a:p>
            <a:pPr marL="177800" indent="-177800" algn="just">
              <a:spcBef>
                <a:spcPts val="600"/>
              </a:spcBef>
              <a:defRPr sz="1800" b="0" i="0" u="none" strike="noStrike" kern="0" cap="none" spc="0" baseline="0">
                <a:solidFill>
                  <a:srgbClr val="000000"/>
                </a:solidFill>
                <a:uFillTx/>
              </a:defRPr>
            </a:pPr>
            <a:endParaRPr lang="fr-FR" sz="1400" dirty="0" smtClean="0">
              <a:latin typeface="Arial" panose="020B0604020202020204" pitchFamily="34" charset="0"/>
              <a:cs typeface="Arial" panose="020B0604020202020204" pitchFamily="34" charset="0"/>
            </a:endParaRPr>
          </a:p>
          <a:p>
            <a:pPr marL="177800" indent="-177800" algn="just">
              <a:spcBef>
                <a:spcPts val="600"/>
              </a:spcBef>
              <a:defRPr sz="1800" b="0" i="0" u="none" strike="noStrike" kern="0" cap="none" spc="0" baseline="0">
                <a:solidFill>
                  <a:srgbClr val="000000"/>
                </a:solidFill>
                <a:uFillTx/>
              </a:defRPr>
            </a:pPr>
            <a:r>
              <a:rPr lang="fr-FR" sz="1400" dirty="0" smtClean="0">
                <a:latin typeface="Arial" panose="020B0604020202020204" pitchFamily="34" charset="0"/>
                <a:cs typeface="Arial" panose="020B0604020202020204" pitchFamily="34" charset="0"/>
              </a:rPr>
              <a:t>Ce </a:t>
            </a:r>
            <a:r>
              <a:rPr lang="fr-FR" sz="1400" dirty="0">
                <a:latin typeface="Arial" panose="020B0604020202020204" pitchFamily="34" charset="0"/>
                <a:cs typeface="Arial" panose="020B0604020202020204" pitchFamily="34" charset="0"/>
              </a:rPr>
              <a:t>repère pour la formation numérique se donne pour ambition </a:t>
            </a:r>
            <a:r>
              <a:rPr lang="fr-FR" sz="1400" dirty="0" smtClean="0">
                <a:latin typeface="Arial" panose="020B0604020202020204" pitchFamily="34" charset="0"/>
                <a:cs typeface="Arial" panose="020B0604020202020204" pitchFamily="34" charset="0"/>
              </a:rPr>
              <a:t>d’accompagner </a:t>
            </a:r>
            <a:r>
              <a:rPr lang="fr-FR" sz="1400" dirty="0">
                <a:latin typeface="Arial" panose="020B0604020202020204" pitchFamily="34" charset="0"/>
                <a:cs typeface="Arial" panose="020B0604020202020204" pitchFamily="34" charset="0"/>
              </a:rPr>
              <a:t>les équipes </a:t>
            </a:r>
            <a:r>
              <a:rPr lang="fr-FR" sz="1400" dirty="0" smtClean="0">
                <a:latin typeface="Arial" panose="020B0604020202020204" pitchFamily="34" charset="0"/>
                <a:cs typeface="Arial" panose="020B0604020202020204" pitchFamily="34" charset="0"/>
              </a:rPr>
              <a:t>dans la mise </a:t>
            </a:r>
            <a:r>
              <a:rPr lang="fr-FR" sz="1400" dirty="0">
                <a:latin typeface="Arial" panose="020B0604020202020204" pitchFamily="34" charset="0"/>
                <a:cs typeface="Arial" panose="020B0604020202020204" pitchFamily="34" charset="0"/>
              </a:rPr>
              <a:t>en œuvre du nouveau </a:t>
            </a:r>
            <a:r>
              <a:rPr lang="fr-FR" sz="1400" dirty="0" smtClean="0">
                <a:latin typeface="Arial" panose="020B0604020202020204" pitchFamily="34" charset="0"/>
                <a:cs typeface="Arial" panose="020B0604020202020204" pitchFamily="34" charset="0"/>
              </a:rPr>
              <a:t>diplôme. </a:t>
            </a:r>
            <a:endParaRPr lang="fr-FR" sz="1400" dirty="0">
              <a:latin typeface="Arial" panose="020B0604020202020204" pitchFamily="34" charset="0"/>
              <a:cs typeface="Arial" panose="020B0604020202020204" pitchFamily="34" charset="0"/>
            </a:endParaRPr>
          </a:p>
          <a:p>
            <a:pPr marL="177800" lvl="0" indent="-177800" algn="just">
              <a:spcBef>
                <a:spcPts val="600"/>
              </a:spcBef>
              <a:defRPr sz="1800" b="0" i="0" u="none" strike="noStrike" kern="0" cap="none" spc="0" baseline="0">
                <a:solidFill>
                  <a:srgbClr val="000000"/>
                </a:solidFill>
                <a:uFillTx/>
              </a:defRPr>
            </a:pPr>
            <a:endParaRPr lang="fr-FR" sz="1400" dirty="0">
              <a:latin typeface="Arial" panose="020B0604020202020204" pitchFamily="34" charset="0"/>
              <a:cs typeface="Arial" panose="020B0604020202020204" pitchFamily="34" charset="0"/>
            </a:endParaRPr>
          </a:p>
        </p:txBody>
      </p:sp>
      <p:sp>
        <p:nvSpPr>
          <p:cNvPr id="43" name="ZoneTexte 42"/>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Préambule</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a:t>
            </a:fld>
            <a:endParaRPr lang="fr-FR" dirty="0">
              <a:solidFill>
                <a:schemeClr val="tx1"/>
              </a:solidFill>
              <a:latin typeface="Arial" panose="020B0604020202020204" pitchFamily="34" charset="0"/>
              <a:cs typeface="Arial" panose="020B0604020202020204" pitchFamily="34" charset="0"/>
            </a:endParaRPr>
          </a:p>
        </p:txBody>
      </p:sp>
      <p:sp>
        <p:nvSpPr>
          <p:cNvPr id="51" name="ZoneTexte 67">
            <a:hlinkClick r:id="rId3"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53" name="ZoneTexte 67">
            <a:hlinkClick r:id="rId4"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55"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56" name="ZoneTexte 67">
            <a:hlinkClick r:id="rId5"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57" name="ZoneTexte 67">
            <a:hlinkClick r:id="rId6"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58" name="ZoneTexte 67">
            <a:hlinkClick r:id="rId7"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59" name="ZoneTexte 67">
            <a:hlinkClick r:id="rId8"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60" name="ZoneTexte 67">
            <a:hlinkClick r:id="rId9"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61" name="ZoneTexte 67">
            <a:hlinkClick r:id="rId10"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62" name="ZoneTexte 67">
            <a:hlinkClick r:id="rId11"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63" name="ZoneTexte 67">
            <a:hlinkClick r:id="rId12"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64" name="ZoneTexte 67">
            <a:hlinkClick r:id="rId13"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65" name="ZoneTexte 67">
            <a:hlinkClick r:id="rId14"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66" name="ZoneTexte 67">
            <a:hlinkClick r:id="rId15"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67" name="ZoneTexte 67">
            <a:hlinkClick r:id="rId16"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67">
            <a:hlinkClick r:id="rId17"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38" name="ZoneTexte 67">
            <a:hlinkClick r:id="rId18"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2" name="Flèche droite 1"/>
          <p:cNvSpPr/>
          <p:nvPr/>
        </p:nvSpPr>
        <p:spPr>
          <a:xfrm>
            <a:off x="-36512" y="107879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pSp>
        <p:nvGrpSpPr>
          <p:cNvPr id="4" name="Groupe 3"/>
          <p:cNvGrpSpPr/>
          <p:nvPr/>
        </p:nvGrpSpPr>
        <p:grpSpPr>
          <a:xfrm>
            <a:off x="124665" y="125780"/>
            <a:ext cx="2503120" cy="841300"/>
            <a:chOff x="107504" y="57724"/>
            <a:chExt cx="2566801" cy="841300"/>
          </a:xfrm>
        </p:grpSpPr>
        <p:sp>
          <p:nvSpPr>
            <p:cNvPr id="21"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4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Image 40"/>
          <p:cNvPicPr/>
          <p:nvPr/>
        </p:nvPicPr>
        <p:blipFill rotWithShape="1">
          <a:blip r:embed="rId20"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37"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91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La liaison Bac pro / BTS</a:t>
            </a:r>
          </a:p>
        </p:txBody>
      </p:sp>
      <p:sp>
        <p:nvSpPr>
          <p:cNvPr id="37" name="ZoneTexte 36"/>
          <p:cNvSpPr txBox="1"/>
          <p:nvPr/>
        </p:nvSpPr>
        <p:spPr>
          <a:xfrm>
            <a:off x="2843808" y="1412776"/>
            <a:ext cx="6192688" cy="5137926"/>
          </a:xfrm>
          <a:prstGeom prst="rect">
            <a:avLst/>
          </a:prstGeom>
          <a:noFill/>
        </p:spPr>
        <p:txBody>
          <a:bodyPr wrap="square" rtlCol="0">
            <a:noAutofit/>
          </a:bodyPr>
          <a:lstStyle/>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Si </a:t>
            </a:r>
            <a:r>
              <a:rPr lang="fr-FR" sz="1400" dirty="0">
                <a:solidFill>
                  <a:srgbClr val="000000"/>
                </a:solidFill>
                <a:latin typeface="Arial" panose="020B0604020202020204" pitchFamily="34" charset="0"/>
                <a:cs typeface="Arial" panose="020B0604020202020204" pitchFamily="34" charset="0"/>
              </a:rPr>
              <a:t>la finalité du baccalauréat professionnel </a:t>
            </a:r>
            <a:r>
              <a:rPr lang="fr-FR" sz="1400" dirty="0" smtClean="0">
                <a:solidFill>
                  <a:srgbClr val="000000"/>
                </a:solidFill>
                <a:latin typeface="Arial" panose="020B0604020202020204" pitchFamily="34" charset="0"/>
                <a:cs typeface="Arial" panose="020B0604020202020204" pitchFamily="34" charset="0"/>
              </a:rPr>
              <a:t>reste l’insertion professionnelle, de </a:t>
            </a:r>
            <a:r>
              <a:rPr lang="fr-FR" sz="1400" dirty="0">
                <a:latin typeface="Arial" panose="020B0604020202020204" pitchFamily="34" charset="0"/>
                <a:cs typeface="Arial" panose="020B0604020202020204" pitchFamily="34" charset="0"/>
              </a:rPr>
              <a:t>nombreux titulaires du </a:t>
            </a:r>
            <a:r>
              <a:rPr lang="fr-FR" sz="1400" dirty="0" smtClean="0">
                <a:latin typeface="Arial" panose="020B0604020202020204" pitchFamily="34" charset="0"/>
                <a:cs typeface="Arial" panose="020B0604020202020204" pitchFamily="34" charset="0"/>
              </a:rPr>
              <a:t>bac pro MELEC poursuivent </a:t>
            </a:r>
            <a:r>
              <a:rPr lang="fr-FR" sz="1400" dirty="0">
                <a:latin typeface="Arial" panose="020B0604020202020204" pitchFamily="34" charset="0"/>
                <a:cs typeface="Arial" panose="020B0604020202020204" pitchFamily="34" charset="0"/>
              </a:rPr>
              <a:t>leurs études en </a:t>
            </a:r>
            <a:r>
              <a:rPr lang="fr-FR" sz="1400" dirty="0" smtClean="0">
                <a:latin typeface="Arial" panose="020B0604020202020204" pitchFamily="34" charset="0"/>
                <a:cs typeface="Arial" panose="020B0604020202020204" pitchFamily="34" charset="0"/>
              </a:rPr>
              <a:t>section de technicien supérieur (STS). Afin </a:t>
            </a:r>
            <a:r>
              <a:rPr lang="fr-FR" sz="1400" dirty="0">
                <a:latin typeface="Arial" panose="020B0604020202020204" pitchFamily="34" charset="0"/>
                <a:cs typeface="Arial" panose="020B0604020202020204" pitchFamily="34" charset="0"/>
              </a:rPr>
              <a:t>de favoriser </a:t>
            </a:r>
            <a:r>
              <a:rPr lang="fr-FR" sz="1400" dirty="0" smtClean="0">
                <a:latin typeface="Arial" panose="020B0604020202020204" pitchFamily="34" charset="0"/>
                <a:cs typeface="Arial" panose="020B0604020202020204" pitchFamily="34" charset="0"/>
              </a:rPr>
              <a:t>leur </a:t>
            </a:r>
            <a:r>
              <a:rPr lang="fr-FR" sz="1400" dirty="0">
                <a:latin typeface="Arial" panose="020B0604020202020204" pitchFamily="34" charset="0"/>
                <a:cs typeface="Arial" panose="020B0604020202020204" pitchFamily="34" charset="0"/>
              </a:rPr>
              <a:t>réussite au </a:t>
            </a:r>
            <a:r>
              <a:rPr lang="fr-FR" sz="1400" dirty="0" smtClean="0">
                <a:latin typeface="Arial" panose="020B0604020202020204" pitchFamily="34" charset="0"/>
                <a:cs typeface="Arial" panose="020B0604020202020204" pitchFamily="34" charset="0"/>
              </a:rPr>
              <a:t>brevet de technicien supérieur (BTS), un </a:t>
            </a:r>
            <a:r>
              <a:rPr lang="fr-FR" sz="1400" dirty="0">
                <a:latin typeface="Arial" panose="020B0604020202020204" pitchFamily="34" charset="0"/>
                <a:cs typeface="Arial" panose="020B0604020202020204" pitchFamily="34" charset="0"/>
              </a:rPr>
              <a:t>dispositif de liaison BAC PRO - BTS doit permettre de les accompagner depuis la </a:t>
            </a:r>
            <a:r>
              <a:rPr lang="fr-FR" sz="1400" dirty="0" smtClean="0">
                <a:latin typeface="Arial" panose="020B0604020202020204" pitchFamily="34" charset="0"/>
                <a:cs typeface="Arial" panose="020B0604020202020204" pitchFamily="34" charset="0"/>
              </a:rPr>
              <a:t>2</a:t>
            </a:r>
            <a:r>
              <a:rPr lang="fr-FR" sz="1400" baseline="30000" dirty="0" smtClean="0">
                <a:latin typeface="Arial" panose="020B0604020202020204" pitchFamily="34" charset="0"/>
                <a:cs typeface="Arial" panose="020B0604020202020204" pitchFamily="34" charset="0"/>
              </a:rPr>
              <a:t>nde</a:t>
            </a:r>
            <a:r>
              <a:rPr lang="fr-FR" sz="1400" dirty="0" smtClean="0">
                <a:latin typeface="Arial" panose="020B0604020202020204" pitchFamily="34" charset="0"/>
                <a:cs typeface="Arial" panose="020B0604020202020204" pitchFamily="34" charset="0"/>
              </a:rPr>
              <a:t> professionnelle </a:t>
            </a:r>
            <a:r>
              <a:rPr lang="fr-FR" sz="1400" dirty="0">
                <a:latin typeface="Arial" panose="020B0604020202020204" pitchFamily="34" charset="0"/>
                <a:cs typeface="Arial" panose="020B0604020202020204" pitchFamily="34" charset="0"/>
              </a:rPr>
              <a:t>jusqu’à la </a:t>
            </a:r>
            <a:r>
              <a:rPr lang="fr-FR" sz="1400" dirty="0" smtClean="0">
                <a:latin typeface="Arial" panose="020B0604020202020204" pitchFamily="34" charset="0"/>
                <a:cs typeface="Arial" panose="020B0604020202020204" pitchFamily="34" charset="0"/>
              </a:rPr>
              <a:t>1</a:t>
            </a:r>
            <a:r>
              <a:rPr lang="fr-FR" sz="1400" baseline="30000" dirty="0" smtClean="0">
                <a:latin typeface="Arial" panose="020B0604020202020204" pitchFamily="34" charset="0"/>
                <a:cs typeface="Arial" panose="020B0604020202020204" pitchFamily="34" charset="0"/>
              </a:rPr>
              <a:t>ère</a:t>
            </a:r>
            <a:r>
              <a:rPr lang="fr-FR" sz="1400" dirty="0" smtClean="0">
                <a:latin typeface="Arial" panose="020B0604020202020204" pitchFamily="34" charset="0"/>
                <a:cs typeface="Arial" panose="020B0604020202020204" pitchFamily="34" charset="0"/>
              </a:rPr>
              <a:t> année </a:t>
            </a:r>
            <a:r>
              <a:rPr lang="fr-FR" sz="1400" dirty="0">
                <a:latin typeface="Arial" panose="020B0604020202020204" pitchFamily="34" charset="0"/>
                <a:cs typeface="Arial" panose="020B0604020202020204" pitchFamily="34" charset="0"/>
              </a:rPr>
              <a:t>de </a:t>
            </a:r>
            <a:r>
              <a:rPr lang="fr-FR" sz="1400" dirty="0" smtClean="0">
                <a:latin typeface="Arial" panose="020B0604020202020204" pitchFamily="34" charset="0"/>
                <a:cs typeface="Arial" panose="020B0604020202020204" pitchFamily="34" charset="0"/>
              </a:rPr>
              <a:t>STS. </a:t>
            </a:r>
            <a:endParaRPr lang="fr-FR" sz="1400" dirty="0">
              <a:latin typeface="Arial" panose="020B0604020202020204" pitchFamily="34" charset="0"/>
              <a:cs typeface="Arial" panose="020B0604020202020204" pitchFamily="34" charset="0"/>
            </a:endParaRPr>
          </a:p>
          <a:p>
            <a:pPr algn="just">
              <a:spcBef>
                <a:spcPts val="600"/>
              </a:spcBef>
            </a:pPr>
            <a:r>
              <a:rPr lang="fr-FR" sz="1400" dirty="0">
                <a:latin typeface="Arial" panose="020B0604020202020204" pitchFamily="34" charset="0"/>
                <a:cs typeface="Arial" panose="020B0604020202020204" pitchFamily="34" charset="0"/>
              </a:rPr>
              <a:t>Les publics visés par ce dispositif sont les lycéens ou apprentis des sections de </a:t>
            </a:r>
            <a:r>
              <a:rPr lang="fr-FR" sz="1400" dirty="0" smtClean="0">
                <a:latin typeface="Arial" panose="020B0604020202020204" pitchFamily="34" charset="0"/>
                <a:cs typeface="Arial" panose="020B0604020202020204" pitchFamily="34" charset="0"/>
              </a:rPr>
              <a:t>bac pro MELEC et </a:t>
            </a:r>
            <a:r>
              <a:rPr lang="fr-FR" sz="1400" dirty="0">
                <a:latin typeface="Arial" panose="020B0604020202020204" pitchFamily="34" charset="0"/>
                <a:cs typeface="Arial" panose="020B0604020202020204" pitchFamily="34" charset="0"/>
              </a:rPr>
              <a:t>les étudiants ou apprentis de </a:t>
            </a:r>
            <a:r>
              <a:rPr lang="fr-FR" sz="1400" dirty="0" smtClean="0">
                <a:latin typeface="Arial" panose="020B0604020202020204" pitchFamily="34" charset="0"/>
                <a:cs typeface="Arial" panose="020B0604020202020204" pitchFamily="34" charset="0"/>
              </a:rPr>
              <a:t>1</a:t>
            </a:r>
            <a:r>
              <a:rPr lang="fr-FR" sz="1400" baseline="30000" dirty="0" smtClean="0">
                <a:latin typeface="Arial" panose="020B0604020202020204" pitchFamily="34" charset="0"/>
                <a:cs typeface="Arial" panose="020B0604020202020204" pitchFamily="34" charset="0"/>
              </a:rPr>
              <a:t>ère</a:t>
            </a:r>
            <a:r>
              <a:rPr lang="fr-FR" sz="1400" dirty="0" smtClean="0">
                <a:latin typeface="Arial" panose="020B0604020202020204" pitchFamily="34" charset="0"/>
                <a:cs typeface="Arial" panose="020B0604020202020204" pitchFamily="34" charset="0"/>
              </a:rPr>
              <a:t> année </a:t>
            </a:r>
            <a:r>
              <a:rPr lang="fr-FR" sz="1400" dirty="0">
                <a:latin typeface="Arial" panose="020B0604020202020204" pitchFamily="34" charset="0"/>
                <a:cs typeface="Arial" panose="020B0604020202020204" pitchFamily="34" charset="0"/>
              </a:rPr>
              <a:t>de STS électrotechnique ou STS de métiers connexes.</a:t>
            </a: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b="1" dirty="0">
                <a:latin typeface="Arial" panose="020B0604020202020204" pitchFamily="34" charset="0"/>
                <a:cs typeface="Arial" panose="020B0604020202020204" pitchFamily="34" charset="0"/>
              </a:rPr>
              <a:t>Les objectifs du dispositif de liaison BAC PRO - BTS : </a:t>
            </a:r>
          </a:p>
          <a:p>
            <a:pPr marL="285750" indent="-285750" algn="just">
              <a:spcBef>
                <a:spcPts val="600"/>
              </a:spcBef>
              <a:buFont typeface="Arial" panose="020B0604020202020204" pitchFamily="34" charset="0"/>
              <a:buChar char="•"/>
            </a:pPr>
            <a:r>
              <a:rPr lang="fr-FR" sz="1400" dirty="0">
                <a:latin typeface="Arial" panose="020B0604020202020204" pitchFamily="34" charset="0"/>
                <a:cs typeface="Arial" panose="020B0604020202020204" pitchFamily="34" charset="0"/>
              </a:rPr>
              <a:t>développer l’ambition des élèves et des familles ;</a:t>
            </a:r>
          </a:p>
          <a:p>
            <a:pPr marL="285750" indent="-285750" algn="just">
              <a:spcBef>
                <a:spcPts val="600"/>
              </a:spcBef>
              <a:buFont typeface="Arial" panose="020B0604020202020204" pitchFamily="34" charset="0"/>
              <a:buChar char="•"/>
            </a:pPr>
            <a:r>
              <a:rPr lang="fr-FR" sz="1400" dirty="0">
                <a:latin typeface="Arial" panose="020B0604020202020204" pitchFamily="34" charset="0"/>
                <a:cs typeface="Arial" panose="020B0604020202020204" pitchFamily="34" charset="0"/>
              </a:rPr>
              <a:t>impliquer tous les acteurs </a:t>
            </a:r>
            <a:r>
              <a:rPr lang="fr-FR" sz="1400" dirty="0" smtClean="0">
                <a:latin typeface="Arial" panose="020B0604020202020204" pitchFamily="34" charset="0"/>
                <a:cs typeface="Arial" panose="020B0604020202020204" pitchFamily="34" charset="0"/>
              </a:rPr>
              <a:t>de la formation dans </a:t>
            </a:r>
            <a:r>
              <a:rPr lang="fr-FR" sz="1400" dirty="0">
                <a:latin typeface="Arial" panose="020B0604020202020204" pitchFamily="34" charset="0"/>
                <a:cs typeface="Arial" panose="020B0604020202020204" pitchFamily="34" charset="0"/>
              </a:rPr>
              <a:t>la </a:t>
            </a:r>
            <a:r>
              <a:rPr lang="fr-FR" sz="1400" dirty="0" smtClean="0">
                <a:latin typeface="Arial" panose="020B0604020202020204" pitchFamily="34" charset="0"/>
                <a:cs typeface="Arial" panose="020B0604020202020204" pitchFamily="34" charset="0"/>
              </a:rPr>
              <a:t>mise en place de  parcours plus fluides et continus</a:t>
            </a:r>
            <a:r>
              <a:rPr lang="fr-FR" sz="1400" dirty="0">
                <a:latin typeface="Arial" panose="020B0604020202020204" pitchFamily="34" charset="0"/>
                <a:cs typeface="Arial" panose="020B0604020202020204" pitchFamily="34" charset="0"/>
              </a:rPr>
              <a:t> ;  </a:t>
            </a:r>
          </a:p>
          <a:p>
            <a:pPr marL="285750" indent="-285750" algn="just">
              <a:spcBef>
                <a:spcPts val="600"/>
              </a:spcBef>
              <a:buFont typeface="Arial" panose="020B0604020202020204" pitchFamily="34" charset="0"/>
              <a:buChar char="•"/>
            </a:pPr>
            <a:r>
              <a:rPr lang="fr-FR" sz="1400" dirty="0">
                <a:latin typeface="Arial" panose="020B0604020202020204" pitchFamily="34" charset="0"/>
                <a:cs typeface="Arial" panose="020B0604020202020204" pitchFamily="34" charset="0"/>
              </a:rPr>
              <a:t>faire réussir les élèves de BAC PRO en STS par la construction d’un parcours cohérent et progressif du BAC PRO au </a:t>
            </a:r>
            <a:r>
              <a:rPr lang="fr-FR" sz="1400" dirty="0" smtClean="0">
                <a:latin typeface="Arial" panose="020B0604020202020204" pitchFamily="34" charset="0"/>
                <a:cs typeface="Arial" panose="020B0604020202020204" pitchFamily="34" charset="0"/>
              </a:rPr>
              <a:t>BTS. </a:t>
            </a:r>
            <a:r>
              <a:rPr lang="fr-FR" sz="1400" dirty="0">
                <a:latin typeface="Arial" panose="020B0604020202020204" pitchFamily="34" charset="0"/>
                <a:cs typeface="Arial" panose="020B0604020202020204" pitchFamily="34" charset="0"/>
              </a:rPr>
              <a:t> </a:t>
            </a:r>
          </a:p>
          <a:p>
            <a:pPr marL="285750" indent="-285750" algn="just">
              <a:spcBef>
                <a:spcPts val="600"/>
              </a:spcBef>
              <a:buFontTx/>
              <a:buChar char="-"/>
            </a:pPr>
            <a:endParaRPr lang="fr-FR" sz="1400" dirty="0">
              <a:latin typeface="Arial" panose="020B0604020202020204" pitchFamily="34" charset="0"/>
              <a:cs typeface="Arial" panose="020B0604020202020204" pitchFamily="34" charset="0"/>
            </a:endParaRPr>
          </a:p>
          <a:p>
            <a:pPr algn="just">
              <a:spcBef>
                <a:spcPts val="600"/>
              </a:spcBef>
            </a:pPr>
            <a:r>
              <a:rPr lang="fr-FR" sz="1400" i="1" dirty="0" smtClean="0">
                <a:latin typeface="Arial" panose="020B0604020202020204" pitchFamily="34" charset="0"/>
                <a:cs typeface="Arial" panose="020B0604020202020204" pitchFamily="34" charset="0"/>
                <a:hlinkClick r:id="rId2" action="ppaction://hlinkfile"/>
              </a:rPr>
              <a:t>Dispositif </a:t>
            </a:r>
            <a:r>
              <a:rPr lang="fr-FR" sz="1400" i="1" dirty="0">
                <a:latin typeface="Arial" panose="020B0604020202020204" pitchFamily="34" charset="0"/>
                <a:cs typeface="Arial" panose="020B0604020202020204" pitchFamily="34" charset="0"/>
                <a:hlinkClick r:id="rId2" action="ppaction://hlinkfile"/>
              </a:rPr>
              <a:t>de liaison BAC PRO MELEC </a:t>
            </a:r>
            <a:r>
              <a:rPr lang="fr-FR" sz="1400" i="1" dirty="0" smtClean="0">
                <a:latin typeface="Arial" panose="020B0604020202020204" pitchFamily="34" charset="0"/>
                <a:cs typeface="Arial" panose="020B0604020202020204" pitchFamily="34" charset="0"/>
                <a:hlinkClick r:id="rId2" action="ppaction://hlinkfile"/>
              </a:rPr>
              <a:t>– BTS.</a:t>
            </a:r>
            <a:endParaRPr lang="fr-FR" sz="1400" i="1" dirty="0" smtClean="0">
              <a:latin typeface="Arial" panose="020B0604020202020204" pitchFamily="34" charset="0"/>
              <a:cs typeface="Arial" panose="020B0604020202020204" pitchFamily="34" charset="0"/>
            </a:endParaRP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20</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2"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3" name="Flèche droite 42"/>
          <p:cNvSpPr/>
          <p:nvPr/>
        </p:nvSpPr>
        <p:spPr>
          <a:xfrm>
            <a:off x="-36512" y="4954498"/>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4"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68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7" y="1412776"/>
            <a:ext cx="6192689" cy="5095018"/>
          </a:xfrm>
          <a:prstGeom prst="rect">
            <a:avLst/>
          </a:prstGeom>
          <a:noFill/>
        </p:spPr>
        <p:txBody>
          <a:bodyPr wrap="square" rtlCol="0">
            <a:noAutofit/>
          </a:bodyPr>
          <a:lstStyle/>
          <a:p>
            <a:pPr lvl="0" algn="just">
              <a:spcBef>
                <a:spcPts val="600"/>
              </a:spcBef>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plateaux </a:t>
            </a:r>
            <a:r>
              <a:rPr lang="fr-FR" sz="1400" dirty="0" smtClean="0">
                <a:latin typeface="Arial" panose="020B0604020202020204" pitchFamily="34" charset="0"/>
                <a:cs typeface="Arial" panose="020B0604020202020204" pitchFamily="34" charset="0"/>
              </a:rPr>
              <a:t>techniques des établissements de formation sont les </a:t>
            </a:r>
            <a:r>
              <a:rPr lang="fr-FR" sz="1400" dirty="0">
                <a:latin typeface="Arial" panose="020B0604020202020204" pitchFamily="34" charset="0"/>
                <a:cs typeface="Arial" panose="020B0604020202020204" pitchFamily="34" charset="0"/>
              </a:rPr>
              <a:t>espaces </a:t>
            </a:r>
            <a:r>
              <a:rPr lang="fr-FR" sz="1400" dirty="0" smtClean="0">
                <a:latin typeface="Arial" panose="020B0604020202020204" pitchFamily="34" charset="0"/>
                <a:cs typeface="Arial" panose="020B0604020202020204" pitchFamily="34" charset="0"/>
              </a:rPr>
              <a:t>où les apprenants réalisent </a:t>
            </a:r>
            <a:r>
              <a:rPr lang="fr-FR" sz="1400" b="1" dirty="0" smtClean="0">
                <a:latin typeface="Arial" panose="020B0604020202020204" pitchFamily="34" charset="0"/>
                <a:cs typeface="Arial" panose="020B0604020202020204" pitchFamily="34" charset="0"/>
              </a:rPr>
              <a:t>les activités caractéristiques</a:t>
            </a:r>
            <a:r>
              <a:rPr lang="fr-FR" sz="1400" dirty="0" smtClean="0">
                <a:latin typeface="Arial" panose="020B0604020202020204" pitchFamily="34" charset="0"/>
                <a:cs typeface="Arial" panose="020B0604020202020204" pitchFamily="34" charset="0"/>
              </a:rPr>
              <a:t> des métiers de l’électricité. Ces dernières sont authentiques et permettent d’appréhender et d’acquérir les compétences, connaissances et attitudes.</a:t>
            </a:r>
            <a:r>
              <a:rPr lang="fr-FR" sz="1400" dirty="0" smtClean="0">
                <a:solidFill>
                  <a:srgbClr val="FF0000"/>
                </a:solidFill>
                <a:latin typeface="Arial" panose="020B0604020202020204" pitchFamily="34" charset="0"/>
                <a:cs typeface="Arial" panose="020B0604020202020204" pitchFamily="34" charset="0"/>
              </a:rPr>
              <a:t> </a:t>
            </a:r>
            <a:endParaRPr lang="fr-FR" sz="1400" dirty="0">
              <a:solidFill>
                <a:srgbClr val="FF0000"/>
              </a:solidFill>
              <a:latin typeface="Arial" panose="020B0604020202020204" pitchFamily="34" charset="0"/>
              <a:cs typeface="Arial" panose="020B0604020202020204" pitchFamily="34" charset="0"/>
            </a:endParaRPr>
          </a:p>
          <a:p>
            <a:pPr lvl="0" algn="just">
              <a:spcBef>
                <a:spcPts val="600"/>
              </a:spcBef>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plateaux techniques des établissements </a:t>
            </a:r>
            <a:r>
              <a:rPr lang="fr-FR" sz="1400" dirty="0" smtClean="0">
                <a:latin typeface="Arial" panose="020B0604020202020204" pitchFamily="34" charset="0"/>
                <a:cs typeface="Arial" panose="020B0604020202020204" pitchFamily="34" charset="0"/>
              </a:rPr>
              <a:t>doivent évoluer </a:t>
            </a:r>
            <a:r>
              <a:rPr lang="fr-FR" sz="1400" dirty="0">
                <a:latin typeface="Arial" panose="020B0604020202020204" pitchFamily="34" charset="0"/>
                <a:cs typeface="Arial" panose="020B0604020202020204" pitchFamily="34" charset="0"/>
              </a:rPr>
              <a:t>pour correspondre à un </a:t>
            </a:r>
            <a:r>
              <a:rPr lang="fr-FR" sz="1400" dirty="0" smtClean="0">
                <a:latin typeface="Arial" panose="020B0604020202020204" pitchFamily="34" charset="0"/>
                <a:cs typeface="Arial" panose="020B0604020202020204" pitchFamily="34" charset="0"/>
              </a:rPr>
              <a:t>écoquartier </a:t>
            </a:r>
            <a:r>
              <a:rPr lang="fr-FR" sz="1400" dirty="0">
                <a:latin typeface="Arial" panose="020B0604020202020204" pitchFamily="34" charset="0"/>
                <a:cs typeface="Arial" panose="020B0604020202020204" pitchFamily="34" charset="0"/>
              </a:rPr>
              <a:t>connecté. </a:t>
            </a:r>
            <a:r>
              <a:rPr lang="fr-FR" sz="1400" dirty="0" smtClean="0">
                <a:latin typeface="Arial" panose="020B0604020202020204" pitchFamily="34" charset="0"/>
                <a:cs typeface="Arial" panose="020B0604020202020204" pitchFamily="34" charset="0"/>
              </a:rPr>
              <a:t>Les équipes pédagogiques et le DDFPT au regard du référentiel, des contraintes de l’établissement, de son environnement (bassin d’emploi, partenariats…) et du nombre d’élèves de la section, </a:t>
            </a:r>
            <a:r>
              <a:rPr lang="fr-FR" sz="1400" dirty="0">
                <a:latin typeface="Arial" panose="020B0604020202020204" pitchFamily="34" charset="0"/>
                <a:cs typeface="Arial" panose="020B0604020202020204" pitchFamily="34" charset="0"/>
              </a:rPr>
              <a:t>doivent </a:t>
            </a:r>
            <a:r>
              <a:rPr lang="fr-FR" sz="1400" dirty="0" smtClean="0">
                <a:latin typeface="Arial" panose="020B0604020202020204" pitchFamily="34" charset="0"/>
                <a:cs typeface="Arial" panose="020B0604020202020204" pitchFamily="34" charset="0"/>
              </a:rPr>
              <a:t>faire évoluer l’organisation </a:t>
            </a:r>
            <a:r>
              <a:rPr lang="fr-FR" sz="1400" dirty="0">
                <a:latin typeface="Arial" panose="020B0604020202020204" pitchFamily="34" charset="0"/>
                <a:cs typeface="Arial" panose="020B0604020202020204" pitchFamily="34" charset="0"/>
              </a:rPr>
              <a:t>spatiale </a:t>
            </a:r>
            <a:r>
              <a:rPr lang="fr-FR" sz="1400" dirty="0" smtClean="0">
                <a:latin typeface="Arial" panose="020B0604020202020204" pitchFamily="34" charset="0"/>
                <a:cs typeface="Arial" panose="020B0604020202020204" pitchFamily="34" charset="0"/>
              </a:rPr>
              <a:t>et les équipements de leur espace de formation. Le troisième secteur d’activité </a:t>
            </a:r>
            <a:r>
              <a:rPr lang="fr-FR" sz="1400" dirty="0">
                <a:latin typeface="Arial" panose="020B0604020202020204" pitchFamily="34" charset="0"/>
                <a:cs typeface="Arial" panose="020B0604020202020204" pitchFamily="34" charset="0"/>
              </a:rPr>
              <a:t>choisi </a:t>
            </a:r>
            <a:r>
              <a:rPr lang="fr-FR" sz="1400" dirty="0" smtClean="0">
                <a:latin typeface="Arial" panose="020B0604020202020204" pitchFamily="34" charset="0"/>
                <a:cs typeface="Arial" panose="020B0604020202020204" pitchFamily="34" charset="0"/>
              </a:rPr>
              <a:t>(en plus du bâtiment et de l’industrie) est présent sur le plateau technique et intégré à l’éco-quartier. </a:t>
            </a:r>
          </a:p>
          <a:p>
            <a:pPr algn="just">
              <a:spcBef>
                <a:spcPts val="600"/>
              </a:spcBef>
            </a:pPr>
            <a:r>
              <a:rPr lang="fr-FR" sz="1400" dirty="0">
                <a:latin typeface="Arial" panose="020B0604020202020204" pitchFamily="34" charset="0"/>
                <a:cs typeface="Arial" panose="020B0604020202020204" pitchFamily="34" charset="0"/>
              </a:rPr>
              <a:t>Les équipes pédagogiques sont force de proposition concernant </a:t>
            </a:r>
            <a:r>
              <a:rPr lang="fr-FR" sz="1400" dirty="0" smtClean="0">
                <a:latin typeface="Arial" panose="020B0604020202020204" pitchFamily="34" charset="0"/>
                <a:cs typeface="Arial" panose="020B0604020202020204" pitchFamily="34" charset="0"/>
              </a:rPr>
              <a:t>l’évolution continue du plateau technique et de ces équipements en assurant la veille technologique. </a:t>
            </a:r>
            <a:endParaRPr lang="fr-FR" sz="1400" dirty="0">
              <a:latin typeface="Arial" panose="020B0604020202020204" pitchFamily="34" charset="0"/>
              <a:cs typeface="Arial" panose="020B0604020202020204" pitchFamily="34" charset="0"/>
            </a:endParaRPr>
          </a:p>
          <a:p>
            <a:pPr lvl="0" algn="just">
              <a:spcBef>
                <a:spcPts val="600"/>
              </a:spcBef>
            </a:pPr>
            <a:r>
              <a:rPr lang="fr-FR" sz="1400" dirty="0" smtClean="0">
                <a:latin typeface="Arial" panose="020B0604020202020204" pitchFamily="34" charset="0"/>
                <a:cs typeface="Arial" panose="020B0604020202020204" pitchFamily="34" charset="0"/>
              </a:rPr>
              <a:t>Lorsque </a:t>
            </a:r>
            <a:r>
              <a:rPr lang="fr-FR" sz="1400" dirty="0">
                <a:latin typeface="Arial" panose="020B0604020202020204" pitchFamily="34" charset="0"/>
                <a:cs typeface="Arial" panose="020B0604020202020204" pitchFamily="34" charset="0"/>
              </a:rPr>
              <a:t>des sections MELEC et SN sont présentes dans l’établissement, il est souhaitable de mutualiser certains </a:t>
            </a:r>
            <a:r>
              <a:rPr lang="fr-FR" sz="1400" dirty="0" smtClean="0">
                <a:latin typeface="Arial" panose="020B0604020202020204" pitchFamily="34" charset="0"/>
                <a:cs typeface="Arial" panose="020B0604020202020204" pitchFamily="34" charset="0"/>
              </a:rPr>
              <a:t>espaces et supports </a:t>
            </a:r>
            <a:r>
              <a:rPr lang="fr-FR" sz="1400" dirty="0">
                <a:latin typeface="Arial" panose="020B0604020202020204" pitchFamily="34" charset="0"/>
                <a:cs typeface="Arial" panose="020B0604020202020204" pitchFamily="34" charset="0"/>
              </a:rPr>
              <a:t>de formation. La mise en place de </a:t>
            </a:r>
            <a:r>
              <a:rPr lang="fr-FR" sz="1400" dirty="0" smtClean="0">
                <a:latin typeface="Arial" panose="020B0604020202020204" pitchFamily="34" charset="0"/>
                <a:cs typeface="Arial" panose="020B0604020202020204" pitchFamily="34" charset="0"/>
              </a:rPr>
              <a:t>chantiers pédagogiques favorise </a:t>
            </a:r>
            <a:r>
              <a:rPr lang="fr-FR" sz="1400" dirty="0">
                <a:latin typeface="Arial" panose="020B0604020202020204" pitchFamily="34" charset="0"/>
                <a:cs typeface="Arial" panose="020B0604020202020204" pitchFamily="34" charset="0"/>
              </a:rPr>
              <a:t>la </a:t>
            </a:r>
            <a:r>
              <a:rPr lang="fr-FR" sz="1400" dirty="0" smtClean="0">
                <a:latin typeface="Arial" panose="020B0604020202020204" pitchFamily="34" charset="0"/>
                <a:cs typeface="Arial" panose="020B0604020202020204" pitchFamily="34" charset="0"/>
              </a:rPr>
              <a:t>co-activité. </a:t>
            </a:r>
            <a:r>
              <a:rPr lang="fr-FR" sz="1400" dirty="0">
                <a:latin typeface="Arial" panose="020B0604020202020204" pitchFamily="34" charset="0"/>
                <a:cs typeface="Arial" panose="020B0604020202020204" pitchFamily="34" charset="0"/>
              </a:rPr>
              <a:t>Cette approche </a:t>
            </a:r>
            <a:r>
              <a:rPr lang="fr-FR" sz="1400" dirty="0" smtClean="0">
                <a:latin typeface="Arial" panose="020B0604020202020204" pitchFamily="34" charset="0"/>
                <a:cs typeface="Arial" panose="020B0604020202020204" pitchFamily="34" charset="0"/>
              </a:rPr>
              <a:t>permet </a:t>
            </a:r>
            <a:r>
              <a:rPr lang="fr-FR" sz="1400" dirty="0">
                <a:latin typeface="Arial" panose="020B0604020202020204" pitchFamily="34" charset="0"/>
                <a:cs typeface="Arial" panose="020B0604020202020204" pitchFamily="34" charset="0"/>
              </a:rPr>
              <a:t>également de mutualiser les compétences humaines dans les établissements. </a:t>
            </a:r>
          </a:p>
          <a:p>
            <a:pPr lvl="0" algn="just">
              <a:spcBef>
                <a:spcPts val="600"/>
              </a:spcBef>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préconisations </a:t>
            </a:r>
            <a:r>
              <a:rPr lang="fr-FR" sz="1400" dirty="0" smtClean="0">
                <a:latin typeface="Arial" panose="020B0604020202020204" pitchFamily="34" charset="0"/>
                <a:cs typeface="Arial" panose="020B0604020202020204" pitchFamily="34" charset="0"/>
              </a:rPr>
              <a:t>ci-après donnent </a:t>
            </a:r>
            <a:r>
              <a:rPr lang="fr-FR" sz="1400" dirty="0">
                <a:latin typeface="Arial" panose="020B0604020202020204" pitchFamily="34" charset="0"/>
                <a:cs typeface="Arial" panose="020B0604020202020204" pitchFamily="34" charset="0"/>
              </a:rPr>
              <a:t>un exemple d’organisation fonctionnelle des plateaux </a:t>
            </a:r>
            <a:r>
              <a:rPr lang="fr-FR" sz="1400" dirty="0" smtClean="0">
                <a:latin typeface="Arial" panose="020B0604020202020204" pitchFamily="34" charset="0"/>
                <a:cs typeface="Arial" panose="020B0604020202020204" pitchFamily="34" charset="0"/>
              </a:rPr>
              <a:t>techniques. </a:t>
            </a:r>
            <a:endParaRPr lang="fr-FR" sz="14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espaces de formation</a:t>
            </a:r>
            <a:r>
              <a:rPr lang="fr-FR" sz="1600" dirty="0">
                <a:solidFill>
                  <a:schemeClr val="tx1"/>
                </a:solidFill>
                <a:latin typeface="Arial" panose="020B0604020202020204" pitchFamily="34" charset="0"/>
                <a:cs typeface="Arial" panose="020B0604020202020204" pitchFamily="34" charset="0"/>
              </a:rPr>
              <a:t> (1/3</a:t>
            </a:r>
            <a:r>
              <a:rPr lang="fr-FR" sz="1600" dirty="0" smtClean="0">
                <a:solidFill>
                  <a:schemeClr val="tx1"/>
                </a:solidFill>
                <a:latin typeface="Arial" panose="020B0604020202020204" pitchFamily="34" charset="0"/>
                <a:cs typeface="Arial" panose="020B0604020202020204" pitchFamily="34" charset="0"/>
              </a:rPr>
              <a:t>)</a:t>
            </a:r>
            <a:endParaRPr lang="fr-FR" sz="1600" dirty="0">
              <a:solidFill>
                <a:schemeClr val="tx1"/>
              </a:solidFill>
              <a:latin typeface="Arial" panose="020B0604020202020204" pitchFamily="34" charset="0"/>
              <a:cs typeface="Arial" panose="020B0604020202020204" pitchFamily="34" charset="0"/>
            </a:endParaRP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21</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524066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9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7" y="1455684"/>
            <a:ext cx="6192689" cy="5095018"/>
          </a:xfrm>
          <a:prstGeom prst="rect">
            <a:avLst/>
          </a:prstGeom>
          <a:noFill/>
        </p:spPr>
        <p:txBody>
          <a:bodyPr wrap="square" rtlCol="0">
            <a:noAutofit/>
          </a:bodyPr>
          <a:lstStyle/>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espaces de formation</a:t>
            </a:r>
            <a:r>
              <a:rPr lang="fr-FR" sz="1600" dirty="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(2/3)</a:t>
            </a:r>
            <a:endParaRPr lang="fr-FR" sz="1600"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rot="16200000">
            <a:off x="6916492" y="3987554"/>
            <a:ext cx="1519138" cy="2602800"/>
          </a:xfrm>
          <a:prstGeom prst="roundRect">
            <a:avLst/>
          </a:prstGeom>
          <a:pattFill prst="dotGrid">
            <a:fgClr>
              <a:srgbClr val="FF9900"/>
            </a:fgClr>
            <a:bgClr>
              <a:schemeClr val="accent2">
                <a:lumMod val="20000"/>
                <a:lumOff val="80000"/>
              </a:schemeClr>
            </a:bgClr>
          </a:patt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smtClean="0">
                <a:ln w="0"/>
                <a:solidFill>
                  <a:schemeClr val="tx1"/>
                </a:solidFill>
                <a:effectLst>
                  <a:outerShdw blurRad="38100" dist="19050" dir="2700000" algn="tl" rotWithShape="0">
                    <a:schemeClr val="dk1">
                      <a:alpha val="40000"/>
                    </a:schemeClr>
                  </a:outerShdw>
                </a:effectLst>
              </a:rPr>
              <a:t>Entreprise d’électricité</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18" name="Rectangle à coins arrondis 17"/>
          <p:cNvSpPr/>
          <p:nvPr/>
        </p:nvSpPr>
        <p:spPr>
          <a:xfrm>
            <a:off x="7918206" y="5013176"/>
            <a:ext cx="1014383" cy="85090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Zone </a:t>
            </a:r>
            <a:br>
              <a:rPr lang="fr-FR" sz="1050" dirty="0" smtClean="0">
                <a:ln w="0"/>
                <a:solidFill>
                  <a:schemeClr val="tx1"/>
                </a:solidFill>
                <a:effectLst>
                  <a:outerShdw blurRad="38100" dist="19050" dir="2700000" algn="tl" rotWithShape="0">
                    <a:schemeClr val="dk1">
                      <a:alpha val="40000"/>
                    </a:schemeClr>
                  </a:outerShdw>
                </a:effectLst>
              </a:rPr>
            </a:br>
            <a:r>
              <a:rPr lang="fr-FR" sz="1050" dirty="0" smtClean="0">
                <a:ln w="0"/>
                <a:solidFill>
                  <a:schemeClr val="tx1"/>
                </a:solidFill>
                <a:effectLst>
                  <a:outerShdw blurRad="38100" dist="19050" dir="2700000" algn="tl" rotWithShape="0">
                    <a:schemeClr val="dk1">
                      <a:alpha val="40000"/>
                    </a:schemeClr>
                  </a:outerShdw>
                </a:effectLst>
              </a:rPr>
              <a:t>d’initiation à la réalisation</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20" name="Rectangle à coins arrondis 19"/>
          <p:cNvSpPr/>
          <p:nvPr/>
        </p:nvSpPr>
        <p:spPr>
          <a:xfrm>
            <a:off x="3061794" y="3065014"/>
            <a:ext cx="1276878" cy="378349"/>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100" dirty="0" smtClean="0">
                <a:ln w="0"/>
                <a:solidFill>
                  <a:sysClr val="windowText" lastClr="000000"/>
                </a:solidFill>
                <a:effectLst>
                  <a:outerShdw blurRad="38100" dist="19050" dir="2700000" algn="tl" rotWithShape="0">
                    <a:schemeClr val="dk1">
                      <a:alpha val="40000"/>
                    </a:schemeClr>
                  </a:outerShdw>
                </a:effectLst>
              </a:rPr>
              <a:t>Accès réseaux</a:t>
            </a:r>
            <a:br>
              <a:rPr lang="fr-FR" sz="1100" dirty="0" smtClean="0">
                <a:ln w="0"/>
                <a:solidFill>
                  <a:sysClr val="windowText" lastClr="000000"/>
                </a:solidFill>
                <a:effectLst>
                  <a:outerShdw blurRad="38100" dist="19050" dir="2700000" algn="tl" rotWithShape="0">
                    <a:schemeClr val="dk1">
                      <a:alpha val="40000"/>
                    </a:schemeClr>
                  </a:outerShdw>
                </a:effectLst>
              </a:rPr>
            </a:br>
            <a:r>
              <a:rPr lang="fr-FR" sz="1100" dirty="0" smtClean="0">
                <a:ln w="0"/>
                <a:solidFill>
                  <a:sysClr val="windowText" lastClr="000000"/>
                </a:solidFill>
                <a:effectLst>
                  <a:outerShdw blurRad="38100" dist="19050" dir="2700000" algn="tl" rotWithShape="0">
                    <a:schemeClr val="dk1">
                      <a:alpha val="40000"/>
                    </a:schemeClr>
                  </a:outerShdw>
                </a:effectLst>
              </a:rPr>
              <a:t>F.O. - cuivre - Wifi</a:t>
            </a:r>
            <a:endParaRPr lang="fr-FR" sz="1100" dirty="0">
              <a:ln w="0"/>
              <a:solidFill>
                <a:sysClr val="windowText" lastClr="000000"/>
              </a:solidFill>
              <a:effectLst>
                <a:outerShdw blurRad="38100" dist="19050" dir="2700000" algn="tl" rotWithShape="0">
                  <a:schemeClr val="dk1">
                    <a:alpha val="40000"/>
                  </a:schemeClr>
                </a:outerShdw>
              </a:effectLst>
            </a:endParaRPr>
          </a:p>
        </p:txBody>
      </p:sp>
      <p:sp>
        <p:nvSpPr>
          <p:cNvPr id="21" name="Rectangle à coins arrondis 20"/>
          <p:cNvSpPr/>
          <p:nvPr/>
        </p:nvSpPr>
        <p:spPr>
          <a:xfrm>
            <a:off x="3784408" y="3882389"/>
            <a:ext cx="854106" cy="35034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T.G.E</a:t>
            </a:r>
            <a:r>
              <a:rPr lang="fr-FR" sz="1050" dirty="0" smtClean="0">
                <a:ln w="0"/>
                <a:solidFill>
                  <a:schemeClr val="tx1"/>
                </a:solidFill>
                <a:effectLst>
                  <a:outerShdw blurRad="38100" dist="19050" dir="2700000" algn="tl" rotWithShape="0">
                    <a:schemeClr val="dk1">
                      <a:alpha val="40000"/>
                    </a:schemeClr>
                  </a:outerShdw>
                </a:effectLst>
              </a:rPr>
              <a:t>.</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22" name="Rectangle à coins arrondis 21"/>
          <p:cNvSpPr/>
          <p:nvPr/>
        </p:nvSpPr>
        <p:spPr>
          <a:xfrm>
            <a:off x="2811581" y="4379704"/>
            <a:ext cx="602902" cy="705480"/>
          </a:xfrm>
          <a:prstGeom prst="round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Poste de livraison BT-BT</a:t>
            </a:r>
            <a:endParaRPr lang="fr-FR" sz="1100" dirty="0">
              <a:ln w="0"/>
              <a:solidFill>
                <a:schemeClr val="tx1"/>
              </a:solidFill>
              <a:effectLst>
                <a:outerShdw blurRad="38100" dist="19050" dir="2700000" algn="tl" rotWithShape="0">
                  <a:schemeClr val="dk1">
                    <a:alpha val="40000"/>
                  </a:schemeClr>
                </a:outerShdw>
              </a:effectLst>
            </a:endParaRPr>
          </a:p>
        </p:txBody>
      </p:sp>
      <p:sp>
        <p:nvSpPr>
          <p:cNvPr id="23" name="Rectangle à coins arrondis 22"/>
          <p:cNvSpPr/>
          <p:nvPr/>
        </p:nvSpPr>
        <p:spPr>
          <a:xfrm>
            <a:off x="4675521" y="3302594"/>
            <a:ext cx="4301940" cy="844470"/>
          </a:xfrm>
          <a:prstGeom prst="round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n w="0"/>
                <a:solidFill>
                  <a:schemeClr val="tx1"/>
                </a:solidFill>
                <a:effectLst>
                  <a:outerShdw blurRad="38100" dist="19050" dir="2700000" algn="tl" rotWithShape="0">
                    <a:schemeClr val="dk1">
                      <a:alpha val="40000"/>
                    </a:schemeClr>
                  </a:outerShdw>
                </a:effectLst>
              </a:rPr>
              <a:t>Zone des  infrastructures : avenue technique</a:t>
            </a:r>
            <a:br>
              <a:rPr lang="fr-FR" sz="14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(distribution abonné, éclairage public, borne recharge véhicule, signalisation, enseignes, vidéosurveillance…)</a:t>
            </a:r>
            <a:endParaRPr lang="fr-FR" sz="1100" dirty="0">
              <a:ln w="0"/>
              <a:solidFill>
                <a:schemeClr val="tx1"/>
              </a:solidFill>
              <a:effectLst>
                <a:outerShdw blurRad="38100" dist="19050" dir="2700000" algn="tl" rotWithShape="0">
                  <a:schemeClr val="dk1">
                    <a:alpha val="40000"/>
                  </a:schemeClr>
                </a:outerShdw>
              </a:effectLst>
            </a:endParaRPr>
          </a:p>
        </p:txBody>
      </p:sp>
      <p:sp>
        <p:nvSpPr>
          <p:cNvPr id="24" name="Rectangle à coins arrondis 23"/>
          <p:cNvSpPr/>
          <p:nvPr/>
        </p:nvSpPr>
        <p:spPr>
          <a:xfrm rot="16200000">
            <a:off x="4291615" y="4003573"/>
            <a:ext cx="1519138" cy="260280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a:ln w="0"/>
                <a:solidFill>
                  <a:schemeClr val="tx1"/>
                </a:solidFill>
                <a:effectLst>
                  <a:outerShdw blurRad="38100" dist="19050" dir="2700000" algn="tl" rotWithShape="0">
                    <a:schemeClr val="dk1">
                      <a:alpha val="40000"/>
                    </a:schemeClr>
                  </a:outerShdw>
                </a:effectLst>
              </a:rPr>
              <a:t>Z</a:t>
            </a:r>
            <a:r>
              <a:rPr lang="fr-FR" sz="1400" dirty="0" smtClean="0">
                <a:ln w="0"/>
                <a:solidFill>
                  <a:schemeClr val="tx1"/>
                </a:solidFill>
                <a:effectLst>
                  <a:outerShdw blurRad="38100" dist="19050" dir="2700000" algn="tl" rotWithShape="0">
                    <a:schemeClr val="dk1">
                      <a:alpha val="40000"/>
                    </a:schemeClr>
                  </a:outerShdw>
                </a:effectLst>
              </a:rPr>
              <a:t>one industrielle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25" name="Rectangle à coins arrondis 24"/>
          <p:cNvSpPr/>
          <p:nvPr/>
        </p:nvSpPr>
        <p:spPr>
          <a:xfrm>
            <a:off x="4482439" y="4941168"/>
            <a:ext cx="1137491" cy="936104"/>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Entreprise de production </a:t>
            </a:r>
          </a:p>
          <a:p>
            <a:pPr algn="ctr"/>
            <a:r>
              <a:rPr lang="fr-FR" sz="1050" dirty="0" smtClean="0">
                <a:ln w="0"/>
                <a:solidFill>
                  <a:schemeClr val="tx1"/>
                </a:solidFill>
                <a:effectLst>
                  <a:outerShdw blurRad="38100" dist="19050" dir="2700000" algn="tl" rotWithShape="0">
                    <a:schemeClr val="dk1">
                      <a:alpha val="40000"/>
                    </a:schemeClr>
                  </a:outerShdw>
                </a:effectLst>
              </a:rPr>
              <a:t>(espace systèmes)</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26" name="Rectangle à coins arrondis 25"/>
          <p:cNvSpPr/>
          <p:nvPr/>
        </p:nvSpPr>
        <p:spPr>
          <a:xfrm>
            <a:off x="6732240" y="4941168"/>
            <a:ext cx="982438" cy="229419"/>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Magasin</a:t>
            </a:r>
          </a:p>
        </p:txBody>
      </p:sp>
      <p:sp>
        <p:nvSpPr>
          <p:cNvPr id="27" name="Rectangle à coins arrondis 26"/>
          <p:cNvSpPr/>
          <p:nvPr/>
        </p:nvSpPr>
        <p:spPr>
          <a:xfrm rot="16200000">
            <a:off x="6924630" y="975828"/>
            <a:ext cx="1519138" cy="2602416"/>
          </a:xfrm>
          <a:prstGeom prst="round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a:ln w="0"/>
                <a:solidFill>
                  <a:schemeClr val="tx1"/>
                </a:solidFill>
                <a:effectLst>
                  <a:outerShdw blurRad="38100" dist="19050" dir="2700000" algn="tl" rotWithShape="0">
                    <a:schemeClr val="dk1">
                      <a:alpha val="40000"/>
                    </a:schemeClr>
                  </a:outerShdw>
                </a:effectLst>
              </a:rPr>
              <a:t>Z</a:t>
            </a:r>
            <a:r>
              <a:rPr lang="fr-FR" sz="1400" dirty="0" smtClean="0">
                <a:ln w="0"/>
                <a:solidFill>
                  <a:schemeClr val="tx1"/>
                </a:solidFill>
                <a:effectLst>
                  <a:outerShdw blurRad="38100" dist="19050" dir="2700000" algn="tl" rotWithShape="0">
                    <a:schemeClr val="dk1">
                      <a:alpha val="40000"/>
                    </a:schemeClr>
                  </a:outerShdw>
                </a:effectLst>
              </a:rPr>
              <a:t>one commerciale et culturelle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28" name="Rectangle à coins arrondis 27"/>
          <p:cNvSpPr/>
          <p:nvPr/>
        </p:nvSpPr>
        <p:spPr>
          <a:xfrm>
            <a:off x="7728953" y="1921653"/>
            <a:ext cx="1169796" cy="94519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Bureaux</a:t>
            </a:r>
          </a:p>
          <a:p>
            <a:pPr algn="ctr"/>
            <a:r>
              <a:rPr lang="fr-FR" sz="1100" dirty="0" smtClean="0">
                <a:ln w="0"/>
                <a:solidFill>
                  <a:schemeClr val="tx1"/>
                </a:solidFill>
                <a:effectLst>
                  <a:outerShdw blurRad="38100" dist="19050" dir="2700000" algn="tl" rotWithShape="0">
                    <a:schemeClr val="dk1">
                      <a:alpha val="40000"/>
                    </a:schemeClr>
                  </a:outerShdw>
                </a:effectLst>
              </a:rPr>
              <a:t>(</a:t>
            </a:r>
            <a:r>
              <a:rPr lang="fr-FR" sz="1100" dirty="0">
                <a:ln w="0"/>
                <a:solidFill>
                  <a:schemeClr val="tx1"/>
                </a:solidFill>
                <a:effectLst>
                  <a:outerShdw blurRad="38100" dist="19050" dir="2700000" algn="tl" rotWithShape="0">
                    <a:schemeClr val="dk1">
                      <a:alpha val="40000"/>
                    </a:schemeClr>
                  </a:outerShdw>
                </a:effectLst>
              </a:rPr>
              <a:t>espace </a:t>
            </a:r>
            <a:endParaRPr lang="fr-FR" sz="1100" dirty="0" smtClean="0">
              <a:ln w="0"/>
              <a:solidFill>
                <a:schemeClr val="tx1"/>
              </a:solidFill>
              <a:effectLst>
                <a:outerShdw blurRad="38100" dist="19050" dir="2700000" algn="tl" rotWithShape="0">
                  <a:schemeClr val="dk1">
                    <a:alpha val="40000"/>
                  </a:schemeClr>
                </a:outerShdw>
              </a:effectLst>
            </a:endParaRPr>
          </a:p>
          <a:p>
            <a:pPr algn="ctr"/>
            <a:r>
              <a:rPr lang="fr-FR" sz="1100" dirty="0" smtClean="0">
                <a:ln w="0"/>
                <a:solidFill>
                  <a:schemeClr val="tx1"/>
                </a:solidFill>
                <a:effectLst>
                  <a:outerShdw blurRad="38100" dist="19050" dir="2700000" algn="tl" rotWithShape="0">
                    <a:schemeClr val="dk1">
                      <a:alpha val="40000"/>
                    </a:schemeClr>
                  </a:outerShdw>
                </a:effectLst>
              </a:rPr>
              <a:t>tertiaire </a:t>
            </a:r>
            <a:r>
              <a:rPr lang="fr-FR" sz="1100" dirty="0">
                <a:ln w="0"/>
                <a:solidFill>
                  <a:schemeClr val="tx1"/>
                </a:solidFill>
                <a:effectLst>
                  <a:outerShdw blurRad="38100" dist="19050" dir="2700000" algn="tl" rotWithShape="0">
                    <a:schemeClr val="dk1">
                      <a:alpha val="40000"/>
                    </a:schemeClr>
                  </a:outerShdw>
                </a:effectLst>
              </a:rPr>
              <a:t>3D)</a:t>
            </a:r>
          </a:p>
        </p:txBody>
      </p:sp>
      <p:sp>
        <p:nvSpPr>
          <p:cNvPr id="29" name="Rectangle à coins arrondis 28"/>
          <p:cNvSpPr/>
          <p:nvPr/>
        </p:nvSpPr>
        <p:spPr>
          <a:xfrm>
            <a:off x="6516216" y="1921653"/>
            <a:ext cx="1169796" cy="94519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Magasin, salle de spectacle</a:t>
            </a:r>
          </a:p>
          <a:p>
            <a:pPr algn="ctr"/>
            <a:r>
              <a:rPr lang="fr-FR" sz="1100" dirty="0" smtClean="0">
                <a:ln w="0"/>
                <a:solidFill>
                  <a:schemeClr val="tx1"/>
                </a:solidFill>
                <a:effectLst>
                  <a:outerShdw blurRad="38100" dist="19050" dir="2700000" algn="tl" rotWithShape="0">
                    <a:schemeClr val="dk1">
                      <a:alpha val="40000"/>
                    </a:schemeClr>
                  </a:outerShdw>
                </a:effectLst>
              </a:rPr>
              <a:t>(espace tertiaire 3D)</a:t>
            </a:r>
          </a:p>
          <a:p>
            <a:pPr algn="ctr"/>
            <a:endParaRPr lang="fr-FR" sz="1100" dirty="0" smtClean="0">
              <a:ln w="0"/>
              <a:solidFill>
                <a:schemeClr val="tx1"/>
              </a:solidFill>
              <a:effectLst>
                <a:outerShdw blurRad="38100" dist="19050" dir="2700000" algn="tl" rotWithShape="0">
                  <a:schemeClr val="dk1">
                    <a:alpha val="40000"/>
                  </a:schemeClr>
                </a:outerShdw>
              </a:effectLst>
            </a:endParaRPr>
          </a:p>
        </p:txBody>
      </p:sp>
      <p:sp>
        <p:nvSpPr>
          <p:cNvPr id="33" name="Rectangle à coins arrondis 32"/>
          <p:cNvSpPr/>
          <p:nvPr/>
        </p:nvSpPr>
        <p:spPr>
          <a:xfrm>
            <a:off x="6732240" y="5239020"/>
            <a:ext cx="982439" cy="278212"/>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Tri des déchets</a:t>
            </a:r>
          </a:p>
        </p:txBody>
      </p:sp>
      <p:grpSp>
        <p:nvGrpSpPr>
          <p:cNvPr id="3" name="Groupe 2"/>
          <p:cNvGrpSpPr/>
          <p:nvPr/>
        </p:nvGrpSpPr>
        <p:grpSpPr>
          <a:xfrm>
            <a:off x="3749785" y="1511369"/>
            <a:ext cx="2602800" cy="1519200"/>
            <a:chOff x="3749785" y="1511369"/>
            <a:chExt cx="2602800" cy="1519200"/>
          </a:xfrm>
        </p:grpSpPr>
        <p:sp>
          <p:nvSpPr>
            <p:cNvPr id="30" name="Rectangle à coins arrondis 29"/>
            <p:cNvSpPr/>
            <p:nvPr/>
          </p:nvSpPr>
          <p:spPr>
            <a:xfrm rot="16200000">
              <a:off x="4291585" y="969569"/>
              <a:ext cx="1519200" cy="2602800"/>
            </a:xfrm>
            <a:prstGeom prst="roundRect">
              <a:avLst/>
            </a:prstGeom>
            <a:solidFill>
              <a:schemeClr val="tx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smtClean="0">
                  <a:ln w="0"/>
                  <a:solidFill>
                    <a:schemeClr val="tx1"/>
                  </a:solidFill>
                  <a:effectLst>
                    <a:outerShdw blurRad="38100" dist="19050" dir="2700000" algn="tl" rotWithShape="0">
                      <a:schemeClr val="dk1">
                        <a:alpha val="40000"/>
                      </a:schemeClr>
                    </a:outerShdw>
                  </a:effectLst>
                </a:rPr>
                <a:t>Zone résidentielle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31" name="Rectangle à coins arrondis 30"/>
            <p:cNvSpPr/>
            <p:nvPr/>
          </p:nvSpPr>
          <p:spPr>
            <a:xfrm>
              <a:off x="3923928" y="1921316"/>
              <a:ext cx="1140267" cy="94519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Maison,</a:t>
              </a:r>
            </a:p>
            <a:p>
              <a:pPr algn="ctr"/>
              <a:r>
                <a:rPr lang="fr-FR" sz="1200" dirty="0" smtClean="0">
                  <a:ln w="0"/>
                  <a:solidFill>
                    <a:schemeClr val="tx1"/>
                  </a:solidFill>
                  <a:effectLst>
                    <a:outerShdw blurRad="38100" dist="19050" dir="2700000" algn="tl" rotWithShape="0">
                      <a:schemeClr val="dk1">
                        <a:alpha val="40000"/>
                      </a:schemeClr>
                    </a:outerShdw>
                  </a:effectLst>
                </a:rPr>
                <a:t>Appartement</a:t>
              </a:r>
              <a:br>
                <a:rPr lang="fr-FR" sz="12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(2 espace</a:t>
              </a:r>
              <a:r>
                <a:rPr lang="fr-FR" sz="1100" b="1" dirty="0" smtClean="0">
                  <a:ln w="0"/>
                  <a:solidFill>
                    <a:schemeClr val="tx1"/>
                  </a:solidFill>
                  <a:effectLst>
                    <a:outerShdw blurRad="38100" dist="19050" dir="2700000" algn="tl" rotWithShape="0">
                      <a:schemeClr val="dk1">
                        <a:alpha val="40000"/>
                      </a:schemeClr>
                    </a:outerShdw>
                  </a:effectLst>
                </a:rPr>
                <a:t>s</a:t>
              </a:r>
              <a:r>
                <a:rPr lang="fr-FR" sz="1100" dirty="0" smtClean="0">
                  <a:ln w="0"/>
                  <a:solidFill>
                    <a:schemeClr val="tx1"/>
                  </a:solidFill>
                  <a:effectLst>
                    <a:outerShdw blurRad="38100" dist="19050" dir="2700000" algn="tl" rotWithShape="0">
                      <a:schemeClr val="dk1">
                        <a:alpha val="40000"/>
                      </a:schemeClr>
                    </a:outerShdw>
                  </a:effectLst>
                </a:rPr>
                <a:t> </a:t>
              </a:r>
              <a:br>
                <a:rPr lang="fr-FR" sz="11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habitat 3D</a:t>
              </a:r>
              <a:r>
                <a:rPr lang="fr-FR" sz="1100" dirty="0">
                  <a:ln w="0"/>
                  <a:solidFill>
                    <a:schemeClr val="tx1"/>
                  </a:solidFill>
                  <a:effectLst>
                    <a:outerShdw blurRad="38100" dist="19050" dir="2700000" algn="tl" rotWithShape="0">
                      <a:schemeClr val="dk1">
                        <a:alpha val="40000"/>
                      </a:schemeClr>
                    </a:outerShdw>
                  </a:effectLst>
                </a:rPr>
                <a:t>)</a:t>
              </a:r>
            </a:p>
            <a:p>
              <a:pPr algn="ctr"/>
              <a:endParaRPr lang="fr-FR" sz="1050" dirty="0">
                <a:ln w="0"/>
                <a:solidFill>
                  <a:schemeClr val="tx1"/>
                </a:solidFill>
                <a:effectLst>
                  <a:outerShdw blurRad="38100" dist="19050" dir="2700000" algn="tl" rotWithShape="0">
                    <a:schemeClr val="dk1">
                      <a:alpha val="40000"/>
                    </a:schemeClr>
                  </a:outerShdw>
                </a:effectLst>
              </a:endParaRPr>
            </a:p>
          </p:txBody>
        </p:sp>
        <p:sp>
          <p:nvSpPr>
            <p:cNvPr id="37" name="Rectangle à coins arrondis 36"/>
            <p:cNvSpPr/>
            <p:nvPr/>
          </p:nvSpPr>
          <p:spPr>
            <a:xfrm>
              <a:off x="5097322" y="1921653"/>
              <a:ext cx="1142968" cy="94519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Crèche Hôpital </a:t>
              </a:r>
              <a:br>
                <a:rPr lang="fr-FR" sz="12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(espace</a:t>
              </a:r>
              <a:br>
                <a:rPr lang="fr-FR" sz="11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 tertiaire 3D</a:t>
              </a:r>
              <a:r>
                <a:rPr lang="fr-FR" sz="1100" dirty="0">
                  <a:ln w="0"/>
                  <a:solidFill>
                    <a:schemeClr val="tx1"/>
                  </a:solidFill>
                  <a:effectLst>
                    <a:outerShdw blurRad="38100" dist="19050" dir="2700000" algn="tl" rotWithShape="0">
                      <a:schemeClr val="dk1">
                        <a:alpha val="40000"/>
                      </a:schemeClr>
                    </a:outerShdw>
                  </a:effectLst>
                </a:rPr>
                <a:t>)</a:t>
              </a:r>
            </a:p>
            <a:p>
              <a:pPr algn="ctr"/>
              <a:endParaRPr lang="fr-FR" sz="1050" dirty="0">
                <a:ln w="0"/>
                <a:solidFill>
                  <a:schemeClr val="tx1"/>
                </a:solidFill>
                <a:effectLst>
                  <a:outerShdw blurRad="38100" dist="19050" dir="2700000" algn="tl" rotWithShape="0">
                    <a:schemeClr val="dk1">
                      <a:alpha val="40000"/>
                    </a:schemeClr>
                  </a:outerShdw>
                </a:effectLst>
              </a:endParaRPr>
            </a:p>
          </p:txBody>
        </p:sp>
      </p:grpSp>
      <p:cxnSp>
        <p:nvCxnSpPr>
          <p:cNvPr id="54" name="Connecteur droit 53"/>
          <p:cNvCxnSpPr>
            <a:endCxn id="20" idx="0"/>
          </p:cNvCxnSpPr>
          <p:nvPr/>
        </p:nvCxnSpPr>
        <p:spPr>
          <a:xfrm>
            <a:off x="3324340" y="2493018"/>
            <a:ext cx="375893" cy="571996"/>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21" idx="3"/>
          </p:cNvCxnSpPr>
          <p:nvPr/>
        </p:nvCxnSpPr>
        <p:spPr>
          <a:xfrm flipV="1">
            <a:off x="4638514" y="4053689"/>
            <a:ext cx="4061690" cy="3872"/>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2982062" y="2001914"/>
            <a:ext cx="641696" cy="538108"/>
            <a:chOff x="2982062" y="2001914"/>
            <a:chExt cx="641696" cy="538108"/>
          </a:xfrm>
        </p:grpSpPr>
        <p:sp>
          <p:nvSpPr>
            <p:cNvPr id="55" name="Nuage 54"/>
            <p:cNvSpPr/>
            <p:nvPr/>
          </p:nvSpPr>
          <p:spPr>
            <a:xfrm>
              <a:off x="2982062" y="2001914"/>
              <a:ext cx="641696" cy="538108"/>
            </a:xfrm>
            <a:prstGeom prst="cloud">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ZoneTexte 56"/>
            <p:cNvSpPr txBox="1"/>
            <p:nvPr/>
          </p:nvSpPr>
          <p:spPr>
            <a:xfrm>
              <a:off x="3018881" y="2138536"/>
              <a:ext cx="583955" cy="276999"/>
            </a:xfrm>
            <a:prstGeom prst="rect">
              <a:avLst/>
            </a:prstGeom>
            <a:noFill/>
          </p:spPr>
          <p:txBody>
            <a:bodyPr wrap="square" rtlCol="0">
              <a:spAutoFit/>
            </a:bodyPr>
            <a:lstStyle/>
            <a:p>
              <a:r>
                <a:rPr lang="fr-FR" sz="1200" dirty="0" smtClean="0"/>
                <a:t>www.</a:t>
              </a:r>
              <a:endParaRPr lang="fr-FR" sz="1200" dirty="0"/>
            </a:p>
          </p:txBody>
        </p:sp>
      </p:grpSp>
      <p:grpSp>
        <p:nvGrpSpPr>
          <p:cNvPr id="68" name="Groupe 67"/>
          <p:cNvGrpSpPr/>
          <p:nvPr/>
        </p:nvGrpSpPr>
        <p:grpSpPr>
          <a:xfrm>
            <a:off x="124665" y="125780"/>
            <a:ext cx="2503120" cy="841300"/>
            <a:chOff x="107504" y="57724"/>
            <a:chExt cx="2566801" cy="841300"/>
          </a:xfrm>
        </p:grpSpPr>
        <p:sp>
          <p:nvSpPr>
            <p:cNvPr id="69"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ectangle à coins arrondis 70"/>
          <p:cNvSpPr/>
          <p:nvPr/>
        </p:nvSpPr>
        <p:spPr>
          <a:xfrm>
            <a:off x="6723820" y="5619331"/>
            <a:ext cx="1022565" cy="329949"/>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Espace de préparation* </a:t>
            </a:r>
          </a:p>
        </p:txBody>
      </p:sp>
      <p:sp>
        <p:nvSpPr>
          <p:cNvPr id="72" name="Rectangle à coins arrondis 71"/>
          <p:cNvSpPr/>
          <p:nvPr/>
        </p:nvSpPr>
        <p:spPr>
          <a:xfrm>
            <a:off x="3414482" y="5058651"/>
            <a:ext cx="894830" cy="701135"/>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Production </a:t>
            </a:r>
            <a:r>
              <a:rPr lang="fr-FR" sz="1050" dirty="0" smtClean="0">
                <a:ln w="0"/>
                <a:solidFill>
                  <a:schemeClr val="tx1"/>
                </a:solidFill>
                <a:effectLst>
                  <a:outerShdw blurRad="38100" dist="19050" dir="2700000" algn="tl" rotWithShape="0">
                    <a:schemeClr val="dk1">
                      <a:alpha val="40000"/>
                    </a:schemeClr>
                  </a:outerShdw>
                </a:effectLst>
              </a:rPr>
              <a:t>énergies </a:t>
            </a:r>
            <a:r>
              <a:rPr lang="fr-FR" sz="95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renouvelables</a:t>
            </a:r>
          </a:p>
          <a:p>
            <a:pPr algn="ctr"/>
            <a:endParaRPr lang="fr-FR" sz="1050" dirty="0">
              <a:ln w="0"/>
              <a:solidFill>
                <a:schemeClr val="tx1"/>
              </a:solidFill>
              <a:effectLst>
                <a:outerShdw blurRad="38100" dist="19050" dir="2700000" algn="tl" rotWithShape="0">
                  <a:schemeClr val="dk1">
                    <a:alpha val="40000"/>
                  </a:schemeClr>
                </a:outerShdw>
              </a:effectLst>
            </a:endParaRPr>
          </a:p>
        </p:txBody>
      </p:sp>
      <p:cxnSp>
        <p:nvCxnSpPr>
          <p:cNvPr id="73" name="Connecteur droit 72"/>
          <p:cNvCxnSpPr/>
          <p:nvPr/>
        </p:nvCxnSpPr>
        <p:spPr>
          <a:xfrm>
            <a:off x="4331566" y="3428999"/>
            <a:ext cx="4368638" cy="7182"/>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6991293" y="2856808"/>
            <a:ext cx="0" cy="572191"/>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498975" y="2852936"/>
            <a:ext cx="0" cy="52086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941363" y="3444781"/>
            <a:ext cx="0" cy="1496387"/>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5604324" y="2860140"/>
            <a:ext cx="0" cy="545218"/>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8281797" y="2852936"/>
            <a:ext cx="0" cy="61427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8604448" y="3421578"/>
            <a:ext cx="0" cy="115955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Rectangle à coins arrondis 83"/>
          <p:cNvSpPr/>
          <p:nvPr/>
        </p:nvSpPr>
        <p:spPr>
          <a:xfrm>
            <a:off x="2811580" y="3863579"/>
            <a:ext cx="854106" cy="35034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TGBT</a:t>
            </a:r>
            <a:endParaRPr lang="fr-FR" sz="1050" dirty="0">
              <a:ln w="0"/>
              <a:solidFill>
                <a:schemeClr val="tx1"/>
              </a:solidFill>
              <a:effectLst>
                <a:outerShdw blurRad="38100" dist="19050" dir="2700000" algn="tl" rotWithShape="0">
                  <a:schemeClr val="dk1">
                    <a:alpha val="40000"/>
                  </a:schemeClr>
                </a:outerShdw>
              </a:effectLst>
            </a:endParaRPr>
          </a:p>
        </p:txBody>
      </p:sp>
      <p:pic>
        <p:nvPicPr>
          <p:cNvPr id="1026" name="Picture 2" descr="Afficher l'image d'orig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41"/>
          <a:stretch/>
        </p:blipFill>
        <p:spPr bwMode="auto">
          <a:xfrm>
            <a:off x="2837307" y="5913868"/>
            <a:ext cx="557243" cy="682355"/>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Connecteur droit 85"/>
          <p:cNvCxnSpPr/>
          <p:nvPr/>
        </p:nvCxnSpPr>
        <p:spPr>
          <a:xfrm>
            <a:off x="3677593" y="4057561"/>
            <a:ext cx="1440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a:stCxn id="72" idx="0"/>
          </p:cNvCxnSpPr>
          <p:nvPr/>
        </p:nvCxnSpPr>
        <p:spPr>
          <a:xfrm flipH="1" flipV="1">
            <a:off x="3512287" y="4209961"/>
            <a:ext cx="349610" cy="84869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a:stCxn id="1026" idx="0"/>
          </p:cNvCxnSpPr>
          <p:nvPr/>
        </p:nvCxnSpPr>
        <p:spPr>
          <a:xfrm flipV="1">
            <a:off x="3115929" y="5084081"/>
            <a:ext cx="0" cy="829787"/>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V="1">
            <a:off x="3120063" y="4217295"/>
            <a:ext cx="0" cy="18000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flipV="1">
            <a:off x="5097322" y="4046937"/>
            <a:ext cx="0" cy="922435"/>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8470862" y="2856808"/>
            <a:ext cx="0" cy="1200753"/>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4788024" y="2850010"/>
            <a:ext cx="0" cy="1200753"/>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V="1">
            <a:off x="5745394" y="2852936"/>
            <a:ext cx="0" cy="1200753"/>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V="1">
            <a:off x="7157751" y="2856808"/>
            <a:ext cx="0" cy="1200753"/>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7849055" y="4062802"/>
            <a:ext cx="0" cy="518326"/>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sp>
        <p:nvSpPr>
          <p:cNvPr id="1031" name="ZoneTexte 1030"/>
          <p:cNvSpPr txBox="1"/>
          <p:nvPr/>
        </p:nvSpPr>
        <p:spPr>
          <a:xfrm>
            <a:off x="3730385" y="6114667"/>
            <a:ext cx="4658039" cy="626701"/>
          </a:xfrm>
          <a:prstGeom prst="rect">
            <a:avLst/>
          </a:prstGeom>
          <a:noFill/>
        </p:spPr>
        <p:txBody>
          <a:bodyPr wrap="square" lIns="36000" tIns="36000" rIns="36000" bIns="36000" rtlCol="0">
            <a:spAutoFit/>
          </a:bodyPr>
          <a:lstStyle/>
          <a:p>
            <a:r>
              <a:rPr lang="fr-FR" sz="1200" b="1" dirty="0" smtClean="0"/>
              <a:t>Le chantier peut se situer dans toutes les zones </a:t>
            </a:r>
            <a:r>
              <a:rPr lang="fr-FR" sz="1200" dirty="0" smtClean="0"/>
              <a:t>du plateau technique. </a:t>
            </a:r>
          </a:p>
          <a:p>
            <a:r>
              <a:rPr lang="fr-FR" sz="1200" dirty="0" smtClean="0"/>
              <a:t>* : cet espace regroupe les ressources et outils numériques à la disposition des apprenants. </a:t>
            </a:r>
            <a:endParaRPr lang="fr-FR" sz="1200" dirty="0"/>
          </a:p>
        </p:txBody>
      </p:sp>
      <p:pic>
        <p:nvPicPr>
          <p:cNvPr id="116" name="Image 115"/>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59"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60"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22</a:t>
            </a:fld>
            <a:endParaRPr lang="fr-FR" dirty="0">
              <a:solidFill>
                <a:schemeClr val="tx1"/>
              </a:solidFill>
              <a:latin typeface="Arial" panose="020B0604020202020204" pitchFamily="34" charset="0"/>
              <a:cs typeface="Arial" panose="020B0604020202020204" pitchFamily="34" charset="0"/>
            </a:endParaRPr>
          </a:p>
        </p:txBody>
      </p:sp>
      <p:sp>
        <p:nvSpPr>
          <p:cNvPr id="61"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62"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6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6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6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6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6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80"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81"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89"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90"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92"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93"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94"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95"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96"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97"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99"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100" name="Flèche droite 99"/>
          <p:cNvSpPr/>
          <p:nvPr/>
        </p:nvSpPr>
        <p:spPr>
          <a:xfrm>
            <a:off x="-36512" y="524066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525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7" y="1412776"/>
            <a:ext cx="6192689" cy="5095018"/>
          </a:xfrm>
          <a:prstGeom prst="rect">
            <a:avLst/>
          </a:prstGeom>
          <a:noFill/>
        </p:spPr>
        <p:txBody>
          <a:bodyPr wrap="square" rtlCol="0">
            <a:noAutofit/>
          </a:bodyPr>
          <a:lstStyle/>
          <a:p>
            <a:pPr algn="just">
              <a:spcBef>
                <a:spcPts val="600"/>
              </a:spcBef>
            </a:pPr>
            <a:r>
              <a:rPr lang="fr-FR" sz="1400" dirty="0" smtClean="0">
                <a:latin typeface="Arial" panose="020B0604020202020204" pitchFamily="34" charset="0"/>
                <a:cs typeface="Arial" panose="020B0604020202020204" pitchFamily="34" charset="0"/>
              </a:rPr>
              <a:t>Le plateau technique permet d’accueillir au minimum une section de 30 apprenants de bac pro MELEC voir davantage si l’établissement propose le CAP, le BTS ou le bac pro SN. Il est calibré afin accueillir les divisions en classe entière,  l’encadrement des enseignements à effectif réduit est alors réalisé par 2 professeurs. </a:t>
            </a:r>
          </a:p>
          <a:p>
            <a:pPr algn="just">
              <a:spcBef>
                <a:spcPts val="600"/>
              </a:spcBef>
            </a:pPr>
            <a:r>
              <a:rPr lang="fr-FR" sz="1400" dirty="0" smtClean="0">
                <a:latin typeface="Arial" panose="020B0604020202020204" pitchFamily="34" charset="0"/>
                <a:cs typeface="Arial" panose="020B0604020202020204" pitchFamily="34" charset="0"/>
              </a:rPr>
              <a:t>Le concept d’installation complète (de la livraison à l’application terminale) initié par le bac pro ELEEC est toujours d’actualité. Les </a:t>
            </a:r>
            <a:r>
              <a:rPr lang="fr-FR" sz="1400" dirty="0">
                <a:latin typeface="Arial" panose="020B0604020202020204" pitchFamily="34" charset="0"/>
                <a:cs typeface="Arial" panose="020B0604020202020204" pitchFamily="34" charset="0"/>
              </a:rPr>
              <a:t>équipements présents et technologiquement actuels sont à conserver et/ou à compléter</a:t>
            </a:r>
            <a:r>
              <a:rPr lang="fr-FR" sz="1400" dirty="0" smtClean="0">
                <a:latin typeface="Arial" panose="020B0604020202020204" pitchFamily="34" charset="0"/>
                <a:cs typeface="Arial" panose="020B0604020202020204" pitchFamily="34" charset="0"/>
              </a:rPr>
              <a:t>. Les </a:t>
            </a:r>
            <a:r>
              <a:rPr lang="fr-FR" sz="1400" dirty="0">
                <a:latin typeface="Arial" panose="020B0604020202020204" pitchFamily="34" charset="0"/>
                <a:cs typeface="Arial" panose="020B0604020202020204" pitchFamily="34" charset="0"/>
              </a:rPr>
              <a:t>solutions techniques </a:t>
            </a:r>
            <a:r>
              <a:rPr lang="fr-FR" sz="1400" dirty="0" smtClean="0">
                <a:latin typeface="Arial" panose="020B0604020202020204" pitchFamily="34" charset="0"/>
                <a:cs typeface="Arial" panose="020B0604020202020204" pitchFamily="34" charset="0"/>
              </a:rPr>
              <a:t>liées à la problématique de la transition énergétique sont présentes sur le plateau technique.  </a:t>
            </a:r>
            <a:endParaRPr lang="fr-FR" sz="1400" dirty="0">
              <a:latin typeface="Arial" panose="020B0604020202020204" pitchFamily="34" charset="0"/>
              <a:cs typeface="Arial" panose="020B0604020202020204" pitchFamily="34" charset="0"/>
            </a:endParaRPr>
          </a:p>
          <a:p>
            <a:pPr algn="just">
              <a:spcBef>
                <a:spcPts val="600"/>
              </a:spcBef>
            </a:pPr>
            <a:endParaRPr lang="fr-FR" sz="1400" dirty="0" smtClean="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Pour une section </a:t>
            </a:r>
            <a:r>
              <a:rPr lang="fr-FR" sz="1400" dirty="0">
                <a:latin typeface="Arial" panose="020B0604020202020204" pitchFamily="34" charset="0"/>
                <a:cs typeface="Arial" panose="020B0604020202020204" pitchFamily="34" charset="0"/>
              </a:rPr>
              <a:t>de 30 </a:t>
            </a:r>
            <a:r>
              <a:rPr lang="fr-FR" sz="1400" dirty="0" smtClean="0">
                <a:latin typeface="Arial" panose="020B0604020202020204" pitchFamily="34" charset="0"/>
                <a:cs typeface="Arial" panose="020B0604020202020204" pitchFamily="34" charset="0"/>
              </a:rPr>
              <a:t>élèves de </a:t>
            </a:r>
            <a:r>
              <a:rPr lang="fr-FR" sz="1400" dirty="0">
                <a:latin typeface="Arial" panose="020B0604020202020204" pitchFamily="34" charset="0"/>
                <a:cs typeface="Arial" panose="020B0604020202020204" pitchFamily="34" charset="0"/>
              </a:rPr>
              <a:t>bac pro </a:t>
            </a:r>
            <a:r>
              <a:rPr lang="fr-FR" sz="1400" dirty="0" smtClean="0">
                <a:latin typeface="Arial" panose="020B0604020202020204" pitchFamily="34" charset="0"/>
                <a:cs typeface="Arial" panose="020B0604020202020204" pitchFamily="34" charset="0"/>
              </a:rPr>
              <a:t>MELEC, le plateau technique a une surface conseillée de 400m² minimum. Les zones ne sont, si possible, pas cloisonnées pour faciliter la circulation des apprenants et donc leur suivi et leur accompagnement. </a:t>
            </a:r>
          </a:p>
          <a:p>
            <a:pPr algn="just">
              <a:spcBef>
                <a:spcPts val="600"/>
              </a:spcBef>
            </a:pP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Chaque jeune doit pouvoir intervenir sur un poste de livraison. Comme il </a:t>
            </a:r>
            <a:r>
              <a:rPr lang="fr-FR" sz="1400" dirty="0">
                <a:latin typeface="Arial" panose="020B0604020202020204" pitchFamily="34" charset="0"/>
                <a:cs typeface="Arial" panose="020B0604020202020204" pitchFamily="34" charset="0"/>
              </a:rPr>
              <a:t>n’est pas envisageable d’équiper chaque </a:t>
            </a:r>
            <a:r>
              <a:rPr lang="fr-FR" sz="1400" dirty="0" smtClean="0">
                <a:latin typeface="Arial" panose="020B0604020202020204" pitchFamily="34" charset="0"/>
                <a:cs typeface="Arial" panose="020B0604020202020204" pitchFamily="34" charset="0"/>
              </a:rPr>
              <a:t>établissement, une solution de mutualisation au sein d’un réseau d'établissements de l’Académie, avec des entreprises partenaires, doit être mise en œuvre. </a:t>
            </a:r>
            <a:endParaRPr lang="fr-FR" sz="1400" dirty="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espaces de formation</a:t>
            </a:r>
            <a:r>
              <a:rPr lang="fr-FR" sz="1600" dirty="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(3/3)</a:t>
            </a:r>
            <a:endParaRPr lang="fr-FR" sz="1600" dirty="0">
              <a:solidFill>
                <a:schemeClr val="tx1"/>
              </a:solidFill>
              <a:latin typeface="Arial" panose="020B0604020202020204" pitchFamily="34" charset="0"/>
              <a:cs typeface="Arial" panose="020B0604020202020204" pitchFamily="34" charset="0"/>
            </a:endParaRPr>
          </a:p>
        </p:txBody>
      </p:sp>
      <p:grpSp>
        <p:nvGrpSpPr>
          <p:cNvPr id="68" name="Groupe 67"/>
          <p:cNvGrpSpPr/>
          <p:nvPr/>
        </p:nvGrpSpPr>
        <p:grpSpPr>
          <a:xfrm>
            <a:off x="124665" y="125780"/>
            <a:ext cx="2503120" cy="841300"/>
            <a:chOff x="107504" y="57724"/>
            <a:chExt cx="2566801" cy="841300"/>
          </a:xfrm>
        </p:grpSpPr>
        <p:sp>
          <p:nvSpPr>
            <p:cNvPr id="69"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 name="Image 70"/>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23</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19"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0"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1"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2"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4"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5"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37"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0" name="Flèche droite 39"/>
          <p:cNvSpPr/>
          <p:nvPr/>
        </p:nvSpPr>
        <p:spPr>
          <a:xfrm>
            <a:off x="-36512" y="524066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199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certifications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23" name="ZoneTexte 22"/>
          <p:cNvSpPr txBox="1"/>
          <p:nvPr/>
        </p:nvSpPr>
        <p:spPr>
          <a:xfrm>
            <a:off x="2843807" y="1412776"/>
            <a:ext cx="6192689" cy="5095018"/>
          </a:xfrm>
          <a:prstGeom prst="rect">
            <a:avLst/>
          </a:prstGeom>
          <a:noFill/>
        </p:spPr>
        <p:txBody>
          <a:bodyPr wrap="square" rtlCol="0">
            <a:noAutofit/>
          </a:bodyPr>
          <a:lstStyle/>
          <a:p>
            <a:pPr algn="just">
              <a:spcBef>
                <a:spcPts val="600"/>
              </a:spcBef>
            </a:pPr>
            <a:r>
              <a:rPr lang="fr-FR" sz="1400" b="1" dirty="0" smtClean="0">
                <a:latin typeface="Arial" panose="020B0604020202020204" pitchFamily="34" charset="0"/>
                <a:cs typeface="Arial" panose="020B0604020202020204" pitchFamily="34" charset="0"/>
              </a:rPr>
              <a:t>Le bac pro MELEC et le BEP MELEC retiennent comme mode de certification le contrôle en cours de formation continué. </a:t>
            </a:r>
            <a:endParaRPr lang="fr-FR" sz="1400" dirty="0">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Cette </a:t>
            </a:r>
            <a:r>
              <a:rPr lang="fr-FR" sz="1400" dirty="0" smtClean="0">
                <a:latin typeface="Arial" panose="020B0604020202020204" pitchFamily="34" charset="0"/>
                <a:cs typeface="Arial" panose="020B0604020202020204" pitchFamily="34" charset="0"/>
                <a:hlinkClick r:id="rId4" action="ppaction://hlinkfile"/>
              </a:rPr>
              <a:t>modalité </a:t>
            </a:r>
            <a:r>
              <a:rPr lang="fr-FR" sz="1400" dirty="0">
                <a:latin typeface="Arial" panose="020B0604020202020204" pitchFamily="34" charset="0"/>
                <a:cs typeface="Arial" panose="020B0604020202020204" pitchFamily="34" charset="0"/>
                <a:hlinkClick r:id="rId4" action="ppaction://hlinkfile"/>
              </a:rPr>
              <a:t>de certification en </a:t>
            </a:r>
            <a:r>
              <a:rPr lang="fr-FR" sz="1400" dirty="0" smtClean="0">
                <a:latin typeface="Arial" panose="020B0604020202020204" pitchFamily="34" charset="0"/>
                <a:cs typeface="Arial" panose="020B0604020202020204" pitchFamily="34" charset="0"/>
                <a:hlinkClick r:id="rId4" action="ppaction://hlinkfile"/>
              </a:rPr>
              <a:t>CCF continué</a:t>
            </a:r>
            <a:r>
              <a:rPr lang="fr-FR" sz="1400" dirty="0" smtClean="0">
                <a:latin typeface="Arial" panose="020B0604020202020204" pitchFamily="34" charset="0"/>
                <a:cs typeface="Arial" panose="020B0604020202020204" pitchFamily="34" charset="0"/>
              </a:rPr>
              <a:t> rompt </a:t>
            </a:r>
            <a:r>
              <a:rPr lang="fr-FR" sz="1400" dirty="0">
                <a:latin typeface="Arial" panose="020B0604020202020204" pitchFamily="34" charset="0"/>
                <a:cs typeface="Arial" panose="020B0604020202020204" pitchFamily="34" charset="0"/>
              </a:rPr>
              <a:t>avec les pratiques antérieures </a:t>
            </a:r>
            <a:r>
              <a:rPr lang="fr-FR" sz="1400" dirty="0" smtClean="0">
                <a:latin typeface="Arial" panose="020B0604020202020204" pitchFamily="34" charset="0"/>
                <a:cs typeface="Arial" panose="020B0604020202020204" pitchFamily="34" charset="0"/>
              </a:rPr>
              <a:t>puisqu’elle s’appuie </a:t>
            </a:r>
            <a:r>
              <a:rPr lang="fr-FR" sz="1400" dirty="0">
                <a:latin typeface="Arial" panose="020B0604020202020204" pitchFamily="34" charset="0"/>
                <a:cs typeface="Arial" panose="020B0604020202020204" pitchFamily="34" charset="0"/>
              </a:rPr>
              <a:t>sur la traçabilité du niveau d’acquisition des compétences tout au long de la formation. Cette traçabilité est formalisée </a:t>
            </a:r>
            <a:r>
              <a:rPr lang="fr-FR" sz="1400" dirty="0" smtClean="0">
                <a:latin typeface="Arial" panose="020B0604020202020204" pitchFamily="34" charset="0"/>
                <a:cs typeface="Arial" panose="020B0604020202020204" pitchFamily="34" charset="0"/>
              </a:rPr>
              <a:t>dans le livret </a:t>
            </a:r>
            <a:r>
              <a:rPr lang="fr-FR" sz="1400" dirty="0">
                <a:latin typeface="Arial" panose="020B0604020202020204" pitchFamily="34" charset="0"/>
                <a:cs typeface="Arial" panose="020B0604020202020204" pitchFamily="34" charset="0"/>
              </a:rPr>
              <a:t>de suivi d’acquisition des compétences, dont les objectifs, les contenus et les modes d’utilisation sont définis dans le référentiel. </a:t>
            </a:r>
          </a:p>
          <a:p>
            <a:pPr algn="just">
              <a:spcBef>
                <a:spcPts val="600"/>
              </a:spcBef>
            </a:pPr>
            <a:r>
              <a:rPr lang="fr-FR" sz="1400" dirty="0">
                <a:latin typeface="Arial" panose="020B0604020202020204" pitchFamily="34" charset="0"/>
                <a:cs typeface="Arial" panose="020B0604020202020204" pitchFamily="34" charset="0"/>
              </a:rPr>
              <a:t>Il n’existe </a:t>
            </a:r>
            <a:r>
              <a:rPr lang="fr-FR" sz="1400" dirty="0" smtClean="0">
                <a:latin typeface="Arial" panose="020B0604020202020204" pitchFamily="34" charset="0"/>
                <a:cs typeface="Arial" panose="020B0604020202020204" pitchFamily="34" charset="0"/>
              </a:rPr>
              <a:t>plus </a:t>
            </a:r>
            <a:r>
              <a:rPr lang="fr-FR" sz="1400" dirty="0">
                <a:latin typeface="Arial" panose="020B0604020202020204" pitchFamily="34" charset="0"/>
                <a:cs typeface="Arial" panose="020B0604020202020204" pitchFamily="34" charset="0"/>
              </a:rPr>
              <a:t>de situation de CCF programmée sur un temps limité. La certification </a:t>
            </a:r>
            <a:r>
              <a:rPr lang="fr-FR" sz="1400" dirty="0" smtClean="0">
                <a:latin typeface="Arial" panose="020B0604020202020204" pitchFamily="34" charset="0"/>
                <a:cs typeface="Arial" panose="020B0604020202020204" pitchFamily="34" charset="0"/>
              </a:rPr>
              <a:t>s’appuie </a:t>
            </a:r>
            <a:r>
              <a:rPr lang="fr-FR" sz="1400" b="1" dirty="0" smtClean="0">
                <a:latin typeface="Arial" panose="020B0604020202020204" pitchFamily="34" charset="0"/>
                <a:cs typeface="Arial" panose="020B0604020202020204" pitchFamily="34" charset="0"/>
              </a:rPr>
              <a:t>sur </a:t>
            </a:r>
            <a:r>
              <a:rPr lang="fr-FR" sz="1400" b="1" dirty="0">
                <a:latin typeface="Arial" panose="020B0604020202020204" pitchFamily="34" charset="0"/>
                <a:cs typeface="Arial" panose="020B0604020202020204" pitchFamily="34" charset="0"/>
              </a:rPr>
              <a:t>« x » situations de </a:t>
            </a:r>
            <a:r>
              <a:rPr lang="fr-FR" sz="1400" b="1" dirty="0" smtClean="0">
                <a:latin typeface="Arial" panose="020B0604020202020204" pitchFamily="34" charset="0"/>
                <a:cs typeface="Arial" panose="020B0604020202020204" pitchFamily="34" charset="0"/>
              </a:rPr>
              <a:t>formation en établissement et en entreprise.</a:t>
            </a:r>
            <a:endParaRPr lang="fr-FR" sz="1400" b="1" dirty="0">
              <a:latin typeface="Arial" panose="020B0604020202020204" pitchFamily="34" charset="0"/>
              <a:cs typeface="Arial" panose="020B0604020202020204" pitchFamily="34" charset="0"/>
            </a:endParaRP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La proposition de notes de chaque épreuve est préparée par la commission d’évaluation en prenant appui sur les bilans conduits dans le cadre de la formation. Il ne s’agit en aucun cas de faire la moyenne des évaluations des situations de formation retenues comme certificatives pour ladite épreuve.</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La certification des compétences se fait en utilisant les </a:t>
            </a:r>
            <a:r>
              <a:rPr lang="fr-FR" sz="1400" dirty="0" smtClean="0">
                <a:solidFill>
                  <a:srgbClr val="000000"/>
                </a:solidFill>
                <a:latin typeface="Arial" panose="020B0604020202020204" pitchFamily="34" charset="0"/>
                <a:cs typeface="Arial" panose="020B0604020202020204" pitchFamily="34" charset="0"/>
                <a:hlinkClick r:id="rId5" action="ppaction://hlinkfile"/>
              </a:rPr>
              <a:t>grilles nationales d’évaluation</a:t>
            </a:r>
            <a:r>
              <a:rPr lang="fr-FR" sz="1400" dirty="0" smtClean="0">
                <a:solidFill>
                  <a:srgbClr val="000000"/>
                </a:solidFill>
                <a:latin typeface="Arial" panose="020B0604020202020204" pitchFamily="34" charset="0"/>
                <a:cs typeface="Arial" panose="020B0604020202020204" pitchFamily="34" charset="0"/>
              </a:rPr>
              <a:t> fournies par la circulaire nationale d’organisation des sessions d’examen. </a:t>
            </a:r>
            <a:endParaRPr lang="fr-FR" sz="1400" dirty="0">
              <a:solidFill>
                <a:srgbClr val="000000"/>
              </a:solidFill>
              <a:latin typeface="Arial" panose="020B0604020202020204" pitchFamily="34" charset="0"/>
              <a:cs typeface="Arial" panose="020B0604020202020204" pitchFamily="34" charset="0"/>
            </a:endParaRPr>
          </a:p>
          <a:p>
            <a:pPr algn="just">
              <a:spcBef>
                <a:spcPts val="600"/>
              </a:spcBef>
            </a:pPr>
            <a:endParaRPr lang="fr-FR" sz="1400" dirty="0">
              <a:solidFill>
                <a:srgbClr val="000000"/>
              </a:solidFill>
              <a:latin typeface="Arial" panose="020B0604020202020204" pitchFamily="34" charset="0"/>
              <a:cs typeface="Arial" panose="020B0604020202020204" pitchFamily="34" charset="0"/>
            </a:endParaRPr>
          </a:p>
        </p:txBody>
      </p:sp>
      <p:sp>
        <p:nvSpPr>
          <p:cNvPr id="15" name="ZoneTexte 67">
            <a:hlinkClick r:id="rId6"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24</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4"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8"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2" name="ZoneTexte 67">
            <a:hlinkClick r:id="rId22"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3" name="Flèche droite 42"/>
          <p:cNvSpPr/>
          <p:nvPr/>
        </p:nvSpPr>
        <p:spPr>
          <a:xfrm>
            <a:off x="-36512" y="552682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4" name="ZoneTexte 67">
            <a:hlinkClick r:id="rId23"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19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spcBef>
                <a:spcPts val="600"/>
              </a:spcBef>
            </a:pPr>
            <a:r>
              <a:rPr lang="fr-FR" sz="1400" dirty="0" smtClean="0">
                <a:latin typeface="Arial" panose="020B0604020202020204" pitchFamily="34" charset="0"/>
                <a:cs typeface="Arial" panose="020B0604020202020204" pitchFamily="34" charset="0"/>
              </a:rPr>
              <a:t>Référentiel bac pro MELEC</a:t>
            </a:r>
          </a:p>
          <a:p>
            <a:pPr>
              <a:spcBef>
                <a:spcPts val="600"/>
              </a:spcBef>
            </a:pPr>
            <a:endParaRPr lang="fr-FR" sz="1400" dirty="0" smtClean="0">
              <a:latin typeface="Arial" panose="020B0604020202020204" pitchFamily="34" charset="0"/>
              <a:cs typeface="Arial" panose="020B0604020202020204" pitchFamily="34" charset="0"/>
            </a:endParaRPr>
          </a:p>
          <a:p>
            <a:pPr>
              <a:spcBef>
                <a:spcPts val="600"/>
              </a:spcBef>
            </a:pPr>
            <a:r>
              <a:rPr lang="fr-FR" sz="1400" dirty="0">
                <a:latin typeface="Arial" panose="020B0604020202020204" pitchFamily="34" charset="0"/>
                <a:cs typeface="Arial" panose="020B0604020202020204" pitchFamily="34" charset="0"/>
              </a:rPr>
              <a:t>Référentiel BEP </a:t>
            </a:r>
            <a:r>
              <a:rPr lang="fr-FR" sz="1400" dirty="0" smtClean="0">
                <a:latin typeface="Arial" panose="020B0604020202020204" pitchFamily="34" charset="0"/>
                <a:cs typeface="Arial" panose="020B0604020202020204" pitchFamily="34" charset="0"/>
              </a:rPr>
              <a:t>MELEC</a:t>
            </a:r>
          </a:p>
          <a:p>
            <a:pPr>
              <a:spcBef>
                <a:spcPts val="600"/>
              </a:spcBef>
            </a:pPr>
            <a:endParaRPr lang="fr-FR" sz="1400" dirty="0" smtClean="0">
              <a:latin typeface="Arial" panose="020B0604020202020204" pitchFamily="34" charset="0"/>
              <a:cs typeface="Arial" panose="020B0604020202020204" pitchFamily="34" charset="0"/>
            </a:endParaRPr>
          </a:p>
          <a:p>
            <a:pPr>
              <a:spcBef>
                <a:spcPts val="600"/>
              </a:spcBef>
            </a:pPr>
            <a:r>
              <a:rPr lang="fr-FR" sz="1400" dirty="0">
                <a:latin typeface="Arial" panose="020B0604020202020204" pitchFamily="34" charset="0"/>
                <a:cs typeface="Arial" panose="020B0604020202020204" pitchFamily="34" charset="0"/>
              </a:rPr>
              <a:t>Référentiel PRE</a:t>
            </a:r>
            <a:endParaRPr lang="fr-FR" sz="1400" dirty="0" smtClean="0">
              <a:latin typeface="Arial" panose="020B0604020202020204" pitchFamily="34" charset="0"/>
              <a:cs typeface="Arial" panose="020B0604020202020204" pitchFamily="34" charset="0"/>
            </a:endParaRPr>
          </a:p>
          <a:p>
            <a:pPr>
              <a:spcBef>
                <a:spcPts val="600"/>
              </a:spcBef>
            </a:pPr>
            <a:endParaRPr lang="fr-FR" sz="1400" dirty="0" smtClean="0">
              <a:latin typeface="Arial" panose="020B0604020202020204" pitchFamily="34" charset="0"/>
              <a:cs typeface="Arial" panose="020B0604020202020204" pitchFamily="34" charset="0"/>
            </a:endParaRPr>
          </a:p>
          <a:p>
            <a:pPr>
              <a:spcBef>
                <a:spcPts val="600"/>
              </a:spcBef>
            </a:pPr>
            <a:r>
              <a:rPr lang="fr-FR" sz="1400" dirty="0" smtClean="0">
                <a:latin typeface="Arial" panose="020B0604020202020204" pitchFamily="34" charset="0"/>
                <a:cs typeface="Arial" panose="020B0604020202020204" pitchFamily="34" charset="0"/>
              </a:rPr>
              <a:t>Programme de mathématiques-sciences </a:t>
            </a:r>
            <a:endParaRPr lang="fr-FR" sz="1400" dirty="0">
              <a:latin typeface="Arial" panose="020B0604020202020204" pitchFamily="34" charset="0"/>
              <a:cs typeface="Arial" panose="020B0604020202020204" pitchFamily="34" charset="0"/>
            </a:endParaRPr>
          </a:p>
          <a:p>
            <a:pPr>
              <a:spcBef>
                <a:spcPts val="600"/>
              </a:spcBef>
            </a:pPr>
            <a:endParaRPr lang="fr-FR" sz="1400" dirty="0">
              <a:latin typeface="Arial" panose="020B0604020202020204" pitchFamily="34" charset="0"/>
              <a:cs typeface="Arial" panose="020B0604020202020204" pitchFamily="34" charset="0"/>
            </a:endParaRPr>
          </a:p>
          <a:p>
            <a:pPr>
              <a:spcBef>
                <a:spcPts val="600"/>
              </a:spcBef>
            </a:pPr>
            <a:endParaRPr lang="fr-FR" sz="1400" dirty="0" smtClean="0">
              <a:latin typeface="Arial" panose="020B0604020202020204" pitchFamily="34" charset="0"/>
              <a:cs typeface="Arial" panose="020B0604020202020204" pitchFamily="34" charset="0"/>
            </a:endParaRPr>
          </a:p>
          <a:p>
            <a:pPr>
              <a:spcBef>
                <a:spcPts val="600"/>
              </a:spcBef>
            </a:pPr>
            <a:endParaRPr lang="fr-FR" sz="11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référentiels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25</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5826151"/>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06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a:spcBef>
                <a:spcPts val="600"/>
              </a:spcBef>
            </a:pPr>
            <a:r>
              <a:rPr lang="fr-FR" sz="1400" u="sng" dirty="0">
                <a:latin typeface="Arial" panose="020B0604020202020204" pitchFamily="34" charset="0"/>
                <a:cs typeface="Arial" panose="020B0604020202020204" pitchFamily="34" charset="0"/>
              </a:rPr>
              <a:t>Pourquoi deux BAC PRO ?</a:t>
            </a:r>
          </a:p>
          <a:p>
            <a:pPr algn="just">
              <a:spcBef>
                <a:spcPts val="600"/>
              </a:spcBef>
            </a:pPr>
            <a:r>
              <a:rPr lang="fr-FR" sz="1400" dirty="0">
                <a:latin typeface="Arial" panose="020B0604020202020204" pitchFamily="34" charset="0"/>
                <a:cs typeface="Arial" panose="020B0604020202020204" pitchFamily="34" charset="0"/>
              </a:rPr>
              <a:t>La diversité, l’étendu et le niveau d’investigation des champs d’intervention demandés par les professionnels ne pouvaient pas être appréhendés dans le cadre d’une seule formation d’une durée de trois ans.  </a:t>
            </a:r>
          </a:p>
          <a:p>
            <a:pPr>
              <a:spcBef>
                <a:spcPts val="600"/>
              </a:spcBef>
            </a:pPr>
            <a:endParaRPr lang="fr-FR" sz="1400" u="sng" dirty="0" smtClean="0">
              <a:latin typeface="Arial" panose="020B0604020202020204" pitchFamily="34" charset="0"/>
              <a:cs typeface="Arial" panose="020B0604020202020204" pitchFamily="34" charset="0"/>
            </a:endParaRPr>
          </a:p>
          <a:p>
            <a:pPr>
              <a:spcBef>
                <a:spcPts val="600"/>
              </a:spcBef>
            </a:pPr>
            <a:r>
              <a:rPr lang="fr-FR" sz="1400" u="sng" dirty="0" smtClean="0">
                <a:latin typeface="Arial" panose="020B0604020202020204" pitchFamily="34" charset="0"/>
                <a:cs typeface="Arial" panose="020B0604020202020204" pitchFamily="34" charset="0"/>
              </a:rPr>
              <a:t>Pourquoi </a:t>
            </a:r>
            <a:r>
              <a:rPr lang="fr-FR" sz="1400" u="sng" dirty="0">
                <a:latin typeface="Arial" panose="020B0604020202020204" pitchFamily="34" charset="0"/>
                <a:cs typeface="Arial" panose="020B0604020202020204" pitchFamily="34" charset="0"/>
              </a:rPr>
              <a:t>E2 en CCF ?</a:t>
            </a:r>
          </a:p>
          <a:p>
            <a:pPr algn="just">
              <a:spcBef>
                <a:spcPts val="600"/>
              </a:spcBef>
            </a:pPr>
            <a:r>
              <a:rPr lang="fr-FR" sz="1400" dirty="0">
                <a:latin typeface="Arial" panose="020B0604020202020204" pitchFamily="34" charset="0"/>
                <a:cs typeface="Arial" panose="020B0604020202020204" pitchFamily="34" charset="0"/>
              </a:rPr>
              <a:t>L’étude d’installations simples ou la préparation d’opérations font systématiquement appel à des outils numériques. </a:t>
            </a:r>
            <a:r>
              <a:rPr lang="fr-FR" sz="1400" dirty="0" smtClean="0">
                <a:latin typeface="Arial" panose="020B0604020202020204" pitchFamily="34" charset="0"/>
                <a:cs typeface="Arial" panose="020B0604020202020204" pitchFamily="34" charset="0"/>
              </a:rPr>
              <a:t>Vérifier </a:t>
            </a:r>
            <a:r>
              <a:rPr lang="fr-FR" sz="1400" dirty="0">
                <a:latin typeface="Arial" panose="020B0604020202020204" pitchFamily="34" charset="0"/>
                <a:cs typeface="Arial" panose="020B0604020202020204" pitchFamily="34" charset="0"/>
              </a:rPr>
              <a:t>les compétences correspondantes à ces activités requiert l’utilisation par les candidats de ces outils. La mise en œuvre, le même jour à la même heure partout en France, de ces derniers n’est actuellement pas envisageable. </a:t>
            </a:r>
            <a:r>
              <a:rPr lang="fr-FR" sz="1400" dirty="0" smtClean="0">
                <a:latin typeface="Arial" panose="020B0604020202020204" pitchFamily="34" charset="0"/>
                <a:cs typeface="Arial" panose="020B0604020202020204" pitchFamily="34" charset="0"/>
              </a:rPr>
              <a:t>De plus, la </a:t>
            </a:r>
            <a:r>
              <a:rPr lang="fr-FR" sz="1400" dirty="0">
                <a:latin typeface="Arial" panose="020B0604020202020204" pitchFamily="34" charset="0"/>
                <a:cs typeface="Arial" panose="020B0604020202020204" pitchFamily="34" charset="0"/>
              </a:rPr>
              <a:t>préparation précède systématiquement une opération</a:t>
            </a:r>
            <a:r>
              <a:rPr lang="fr-FR" sz="1400" dirty="0" smtClean="0">
                <a:latin typeface="Arial" panose="020B0604020202020204" pitchFamily="34" charset="0"/>
                <a:cs typeface="Arial" panose="020B0604020202020204" pitchFamily="34" charset="0"/>
              </a:rPr>
              <a:t>. </a:t>
            </a:r>
          </a:p>
          <a:p>
            <a:pPr algn="just">
              <a:spcBef>
                <a:spcPts val="600"/>
              </a:spcBef>
            </a:pPr>
            <a:r>
              <a:rPr lang="fr-FR" sz="1400" dirty="0" smtClean="0">
                <a:latin typeface="Arial" panose="020B0604020202020204" pitchFamily="34" charset="0"/>
                <a:cs typeface="Arial" panose="020B0604020202020204" pitchFamily="34" charset="0"/>
              </a:rPr>
              <a:t>Ce sont les raisons </a:t>
            </a:r>
            <a:r>
              <a:rPr lang="fr-FR" sz="1400" dirty="0">
                <a:latin typeface="Arial" panose="020B0604020202020204" pitchFamily="34" charset="0"/>
                <a:cs typeface="Arial" panose="020B0604020202020204" pitchFamily="34" charset="0"/>
              </a:rPr>
              <a:t>pour </a:t>
            </a:r>
            <a:r>
              <a:rPr lang="fr-FR" sz="1400" dirty="0" smtClean="0">
                <a:latin typeface="Arial" panose="020B0604020202020204" pitchFamily="34" charset="0"/>
                <a:cs typeface="Arial" panose="020B0604020202020204" pitchFamily="34" charset="0"/>
              </a:rPr>
              <a:t>lesquelles </a:t>
            </a:r>
            <a:r>
              <a:rPr lang="fr-FR" sz="1400" dirty="0">
                <a:latin typeface="Arial" panose="020B0604020202020204" pitchFamily="34" charset="0"/>
                <a:cs typeface="Arial" panose="020B0604020202020204" pitchFamily="34" charset="0"/>
              </a:rPr>
              <a:t>E2 est évaluée durant la formation par le contrôle en cours de formation continué.  </a:t>
            </a:r>
          </a:p>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FAQ</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26</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6088125"/>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271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44206" cy="5137926"/>
          </a:xfrm>
          <a:prstGeom prst="rect">
            <a:avLst/>
          </a:prstGeom>
          <a:noFill/>
        </p:spPr>
        <p:txBody>
          <a:bodyPr wrap="square" rtlCol="0">
            <a:noAutofit/>
          </a:bodyPr>
          <a:lstStyle/>
          <a:p>
            <a:pPr>
              <a:spcBef>
                <a:spcPts val="600"/>
              </a:spcBef>
            </a:pPr>
            <a:r>
              <a:rPr lang="fr-FR" sz="1400" b="1" u="sng" dirty="0" smtClean="0">
                <a:latin typeface="Arial" panose="020B0604020202020204" pitchFamily="34" charset="0"/>
                <a:cs typeface="Arial" panose="020B0604020202020204" pitchFamily="34" charset="0"/>
              </a:rPr>
              <a:t>Liens vers d’autres documents </a:t>
            </a:r>
          </a:p>
          <a:p>
            <a:pPr>
              <a:spcBef>
                <a:spcPts val="600"/>
              </a:spcBef>
            </a:pPr>
            <a:r>
              <a:rPr lang="fr-FR" sz="1400" dirty="0" smtClean="0">
                <a:latin typeface="Arial" panose="020B0604020202020204" pitchFamily="34" charset="0"/>
                <a:cs typeface="Arial" panose="020B0604020202020204" pitchFamily="34" charset="0"/>
              </a:rPr>
              <a:t>BO de parution du </a:t>
            </a:r>
            <a:r>
              <a:rPr lang="fr-FR" sz="1400" dirty="0">
                <a:latin typeface="Arial" panose="020B0604020202020204" pitchFamily="34" charset="0"/>
                <a:cs typeface="Arial" panose="020B0604020202020204" pitchFamily="34" charset="0"/>
              </a:rPr>
              <a:t>bac pro MELEC </a:t>
            </a:r>
            <a:r>
              <a:rPr lang="fr-FR" sz="14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2"/>
              </a:rPr>
              <a:t>http://www.education.gouv.fr/pid285/bulletin_officiel.html?cid_bo=100860</a:t>
            </a:r>
            <a:r>
              <a:rPr lang="fr-FR" sz="1200" dirty="0">
                <a:latin typeface="Arial" panose="020B0604020202020204" pitchFamily="34" charset="0"/>
                <a:cs typeface="Arial" panose="020B0604020202020204" pitchFamily="34" charset="0"/>
              </a:rPr>
              <a:t> </a:t>
            </a:r>
          </a:p>
          <a:p>
            <a:pPr>
              <a:spcBef>
                <a:spcPts val="600"/>
              </a:spcBef>
            </a:pPr>
            <a:endParaRPr lang="fr-FR" sz="1400" dirty="0" smtClean="0">
              <a:solidFill>
                <a:srgbClr val="FF0000"/>
              </a:solidFill>
              <a:latin typeface="Arial" panose="020B0604020202020204" pitchFamily="34" charset="0"/>
              <a:cs typeface="Arial" panose="020B0604020202020204" pitchFamily="34" charset="0"/>
            </a:endParaRPr>
          </a:p>
          <a:p>
            <a:pPr>
              <a:spcBef>
                <a:spcPts val="600"/>
              </a:spcBef>
            </a:pPr>
            <a:endParaRPr lang="fr-FR" sz="1400" dirty="0" smtClean="0">
              <a:solidFill>
                <a:srgbClr val="FF0000"/>
              </a:solidFill>
              <a:latin typeface="Arial" panose="020B0604020202020204" pitchFamily="34" charset="0"/>
              <a:cs typeface="Arial" panose="020B0604020202020204" pitchFamily="34" charset="0"/>
            </a:endParaRPr>
          </a:p>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Annexes</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27</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6385325"/>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238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1"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6" name="Connecteur droit 5"/>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43808" y="1418188"/>
            <a:ext cx="6192688" cy="5098124"/>
          </a:xfrm>
          <a:prstGeom prst="rect">
            <a:avLst/>
          </a:prstGeom>
          <a:noFill/>
        </p:spPr>
        <p:txBody>
          <a:bodyPr wrap="square" rtlCol="0">
            <a:noAutofit/>
          </a:bodyPr>
          <a:lstStyle/>
          <a:p>
            <a:pPr marL="177800" lvl="0" indent="-177800" algn="just">
              <a:spcBef>
                <a:spcPts val="600"/>
              </a:spcBef>
              <a:defRPr sz="1800" b="0" i="0" u="none" strike="noStrike" kern="0" cap="none" spc="0" baseline="0">
                <a:solidFill>
                  <a:srgbClr val="000000"/>
                </a:solidFill>
                <a:uFillTx/>
              </a:defRPr>
            </a:pPr>
            <a:r>
              <a:rPr lang="fr-FR" sz="1400" b="1" u="sng" dirty="0" smtClean="0">
                <a:latin typeface="Arial" panose="020B0604020202020204" pitchFamily="34" charset="0"/>
                <a:cs typeface="Arial" panose="020B0604020202020204" pitchFamily="34" charset="0"/>
              </a:rPr>
              <a:t>Point de vue professionnels </a:t>
            </a:r>
            <a:r>
              <a:rPr lang="fr-FR" sz="1400" b="1" u="sng" dirty="0">
                <a:latin typeface="Arial" panose="020B0604020202020204" pitchFamily="34" charset="0"/>
                <a:cs typeface="Arial" panose="020B0604020202020204" pitchFamily="34" charset="0"/>
              </a:rPr>
              <a:t>:</a:t>
            </a:r>
            <a:r>
              <a:rPr lang="fr-FR" sz="1400" b="1" dirty="0">
                <a:latin typeface="Arial" panose="020B0604020202020204" pitchFamily="34" charset="0"/>
                <a:cs typeface="Arial" panose="020B0604020202020204" pitchFamily="34" charset="0"/>
              </a:rPr>
              <a:t> </a:t>
            </a:r>
          </a:p>
          <a:p>
            <a:pPr lvl="0" algn="just">
              <a:spcBef>
                <a:spcPts val="600"/>
              </a:spcBef>
              <a:defRPr sz="1800" b="0" i="0" u="none" strike="noStrike" kern="0" cap="none" spc="0" baseline="0">
                <a:solidFill>
                  <a:srgbClr val="000000"/>
                </a:solidFill>
                <a:uFillTx/>
              </a:defRPr>
            </a:pPr>
            <a:r>
              <a:rPr lang="fr-FR" sz="1400" dirty="0" smtClean="0">
                <a:solidFill>
                  <a:srgbClr val="000000"/>
                </a:solidFill>
                <a:latin typeface="Arial" panose="020B0604020202020204" pitchFamily="34" charset="0"/>
                <a:cs typeface="Arial" panose="020B0604020202020204" pitchFamily="34" charset="0"/>
              </a:rPr>
              <a:t>Les électriciens travaillent dans un environnement </a:t>
            </a:r>
            <a:r>
              <a:rPr lang="fr-FR" sz="1400" dirty="0">
                <a:solidFill>
                  <a:srgbClr val="000000"/>
                </a:solidFill>
                <a:latin typeface="Arial" panose="020B0604020202020204" pitchFamily="34" charset="0"/>
                <a:cs typeface="Arial" panose="020B0604020202020204" pitchFamily="34" charset="0"/>
              </a:rPr>
              <a:t>professionnel </a:t>
            </a:r>
            <a:r>
              <a:rPr lang="fr-FR" sz="1400" dirty="0" smtClean="0">
                <a:solidFill>
                  <a:srgbClr val="000000"/>
                </a:solidFill>
                <a:latin typeface="Arial" panose="020B0604020202020204" pitchFamily="34" charset="0"/>
                <a:cs typeface="Arial" panose="020B0604020202020204" pitchFamily="34" charset="0"/>
              </a:rPr>
              <a:t>(</a:t>
            </a:r>
            <a:r>
              <a:rPr lang="fr-FR" sz="1400" dirty="0" smtClean="0">
                <a:latin typeface="Arial" panose="020B0604020202020204" pitchFamily="34" charset="0"/>
                <a:cs typeface="Arial" panose="020B0604020202020204" pitchFamily="34" charset="0"/>
              </a:rPr>
              <a:t>marchés </a:t>
            </a:r>
            <a:r>
              <a:rPr lang="fr-FR" sz="1400" dirty="0">
                <a:latin typeface="Arial" panose="020B0604020202020204" pitchFamily="34" charset="0"/>
                <a:cs typeface="Arial" panose="020B0604020202020204" pitchFamily="34" charset="0"/>
              </a:rPr>
              <a:t>et </a:t>
            </a:r>
            <a:r>
              <a:rPr lang="fr-FR" sz="1400" dirty="0" smtClean="0">
                <a:latin typeface="Arial" panose="020B0604020202020204" pitchFamily="34" charset="0"/>
                <a:cs typeface="Arial" panose="020B0604020202020204" pitchFamily="34" charset="0"/>
              </a:rPr>
              <a:t>métiers) </a:t>
            </a:r>
            <a:r>
              <a:rPr lang="fr-FR" sz="1400" dirty="0" smtClean="0">
                <a:solidFill>
                  <a:srgbClr val="000000"/>
                </a:solidFill>
                <a:latin typeface="Arial" panose="020B0604020202020204" pitchFamily="34" charset="0"/>
                <a:cs typeface="Arial" panose="020B0604020202020204" pitchFamily="34" charset="0"/>
              </a:rPr>
              <a:t>en constante évolution : Smart </a:t>
            </a:r>
            <a:r>
              <a:rPr lang="fr-FR" sz="1400" dirty="0" err="1" smtClean="0">
                <a:solidFill>
                  <a:srgbClr val="000000"/>
                </a:solidFill>
                <a:latin typeface="Arial" panose="020B0604020202020204" pitchFamily="34" charset="0"/>
                <a:cs typeface="Arial" panose="020B0604020202020204" pitchFamily="34" charset="0"/>
              </a:rPr>
              <a:t>grid</a:t>
            </a:r>
            <a:r>
              <a:rPr lang="fr-FR" sz="1400" dirty="0">
                <a:solidFill>
                  <a:srgbClr val="000000"/>
                </a:solidFill>
                <a:latin typeface="Arial" panose="020B0604020202020204" pitchFamily="34" charset="0"/>
                <a:cs typeface="Arial" panose="020B0604020202020204" pitchFamily="34" charset="0"/>
              </a:rPr>
              <a:t>, </a:t>
            </a:r>
            <a:r>
              <a:rPr lang="fr-FR" sz="1400" dirty="0" smtClean="0">
                <a:solidFill>
                  <a:srgbClr val="000000"/>
                </a:solidFill>
                <a:latin typeface="Arial" panose="020B0604020202020204" pitchFamily="34" charset="0"/>
                <a:cs typeface="Arial" panose="020B0604020202020204" pitchFamily="34" charset="0"/>
              </a:rPr>
              <a:t>environnements connectés, performance </a:t>
            </a:r>
            <a:r>
              <a:rPr lang="fr-FR" sz="1400" dirty="0">
                <a:latin typeface="Arial" panose="020B0604020202020204" pitchFamily="34" charset="0"/>
                <a:cs typeface="Arial" panose="020B0604020202020204" pitchFamily="34" charset="0"/>
              </a:rPr>
              <a:t>et </a:t>
            </a:r>
            <a:r>
              <a:rPr lang="fr-FR" sz="1400" dirty="0" smtClean="0">
                <a:latin typeface="Arial" panose="020B0604020202020204" pitchFamily="34" charset="0"/>
                <a:cs typeface="Arial" panose="020B0604020202020204" pitchFamily="34" charset="0"/>
              </a:rPr>
              <a:t>gestion </a:t>
            </a:r>
            <a:r>
              <a:rPr lang="fr-FR" sz="1400" dirty="0" smtClean="0">
                <a:solidFill>
                  <a:srgbClr val="000000"/>
                </a:solidFill>
                <a:latin typeface="Arial" panose="020B0604020202020204" pitchFamily="34" charset="0"/>
                <a:cs typeface="Arial" panose="020B0604020202020204" pitchFamily="34" charset="0"/>
              </a:rPr>
              <a:t>énergétique, </a:t>
            </a:r>
            <a:r>
              <a:rPr lang="fr-FR" sz="1400" dirty="0" smtClean="0">
                <a:latin typeface="Arial" panose="020B0604020202020204" pitchFamily="34" charset="0"/>
                <a:cs typeface="Arial" panose="020B0604020202020204" pitchFamily="34" charset="0"/>
              </a:rPr>
              <a:t>nouveaux </a:t>
            </a:r>
            <a:r>
              <a:rPr lang="fr-FR" sz="1400" dirty="0">
                <a:latin typeface="Arial" panose="020B0604020202020204" pitchFamily="34" charset="0"/>
                <a:cs typeface="Arial" panose="020B0604020202020204" pitchFamily="34" charset="0"/>
              </a:rPr>
              <a:t>modes constructifs, démarche qualité</a:t>
            </a:r>
            <a:r>
              <a:rPr lang="fr-FR" sz="1400" dirty="0" smtClean="0">
                <a:solidFill>
                  <a:srgbClr val="000000"/>
                </a:solidFill>
                <a:latin typeface="Arial" panose="020B0604020202020204" pitchFamily="34" charset="0"/>
                <a:cs typeface="Arial" panose="020B0604020202020204" pitchFamily="34" charset="0"/>
              </a:rPr>
              <a:t>… Les </a:t>
            </a:r>
            <a:r>
              <a:rPr lang="fr-FR" sz="1400" dirty="0" smtClean="0">
                <a:latin typeface="Arial" panose="020B0604020202020204" pitchFamily="34" charset="0"/>
                <a:cs typeface="Arial" panose="020B0604020202020204" pitchFamily="34" charset="0"/>
              </a:rPr>
              <a:t>techniques </a:t>
            </a:r>
            <a:r>
              <a:rPr lang="fr-FR" sz="1400" dirty="0">
                <a:latin typeface="Arial" panose="020B0604020202020204" pitchFamily="34" charset="0"/>
                <a:cs typeface="Arial" panose="020B0604020202020204" pitchFamily="34" charset="0"/>
              </a:rPr>
              <a:t>et </a:t>
            </a:r>
            <a:r>
              <a:rPr lang="fr-FR" sz="1400" dirty="0" smtClean="0">
                <a:latin typeface="Arial" panose="020B0604020202020204" pitchFamily="34" charset="0"/>
                <a:cs typeface="Arial" panose="020B0604020202020204" pitchFamily="34" charset="0"/>
              </a:rPr>
              <a:t>les matériels, de </a:t>
            </a:r>
            <a:r>
              <a:rPr lang="fr-FR" sz="1400" dirty="0">
                <a:latin typeface="Arial" panose="020B0604020202020204" pitchFamily="34" charset="0"/>
                <a:cs typeface="Arial" panose="020B0604020202020204" pitchFamily="34" charset="0"/>
              </a:rPr>
              <a:t>plus en plus </a:t>
            </a:r>
            <a:r>
              <a:rPr lang="fr-FR" sz="1400" dirty="0" smtClean="0">
                <a:latin typeface="Arial" panose="020B0604020202020204" pitchFamily="34" charset="0"/>
                <a:cs typeface="Arial" panose="020B0604020202020204" pitchFamily="34" charset="0"/>
              </a:rPr>
              <a:t>connectés, sont aussi plus simples </a:t>
            </a:r>
            <a:r>
              <a:rPr lang="fr-FR" sz="1400" dirty="0">
                <a:latin typeface="Arial" panose="020B0604020202020204" pitchFamily="34" charset="0"/>
                <a:cs typeface="Arial" panose="020B0604020202020204" pitchFamily="34" charset="0"/>
              </a:rPr>
              <a:t>à </a:t>
            </a:r>
            <a:r>
              <a:rPr lang="fr-FR" sz="1400" dirty="0" smtClean="0">
                <a:latin typeface="Arial" panose="020B0604020202020204" pitchFamily="34" charset="0"/>
                <a:cs typeface="Arial" panose="020B0604020202020204" pitchFamily="34" charset="0"/>
              </a:rPr>
              <a:t>mettre en œuvre. </a:t>
            </a:r>
          </a:p>
          <a:p>
            <a:pPr algn="just">
              <a:spcBef>
                <a:spcPts val="600"/>
              </a:spcBef>
              <a:defRPr sz="1800" b="0" i="0" u="none" strike="noStrike" kern="0" cap="none" spc="0" baseline="0">
                <a:solidFill>
                  <a:srgbClr val="000000"/>
                </a:solidFill>
                <a:uFillTx/>
              </a:defRPr>
            </a:pPr>
            <a:r>
              <a:rPr lang="fr-FR" sz="1400" b="1" i="1" dirty="0" smtClean="0">
                <a:solidFill>
                  <a:srgbClr val="000000"/>
                </a:solidFill>
                <a:latin typeface="Arial" panose="020B0604020202020204" pitchFamily="34" charset="0"/>
                <a:cs typeface="Arial" panose="020B0604020202020204" pitchFamily="34" charset="0"/>
              </a:rPr>
              <a:t>« Les électriciens de demain titulaires du bac pro MELEC </a:t>
            </a:r>
            <a:r>
              <a:rPr lang="fr-FR" sz="1400" b="1" i="1" dirty="0">
                <a:solidFill>
                  <a:srgbClr val="000000"/>
                </a:solidFill>
                <a:latin typeface="Arial" panose="020B0604020202020204" pitchFamily="34" charset="0"/>
                <a:cs typeface="Arial" panose="020B0604020202020204" pitchFamily="34" charset="0"/>
              </a:rPr>
              <a:t>doivent </a:t>
            </a:r>
            <a:r>
              <a:rPr lang="fr-FR" sz="1400" b="1" i="1" dirty="0" smtClean="0">
                <a:solidFill>
                  <a:srgbClr val="000000"/>
                </a:solidFill>
                <a:latin typeface="Arial" panose="020B0604020202020204" pitchFamily="34" charset="0"/>
                <a:cs typeface="Arial" panose="020B0604020202020204" pitchFamily="34" charset="0"/>
              </a:rPr>
              <a:t>mieux </a:t>
            </a:r>
            <a:r>
              <a:rPr lang="fr-FR" sz="1400" b="1" i="1" dirty="0">
                <a:solidFill>
                  <a:srgbClr val="000000"/>
                </a:solidFill>
                <a:latin typeface="Arial" panose="020B0604020202020204" pitchFamily="34" charset="0"/>
                <a:cs typeface="Arial" panose="020B0604020202020204" pitchFamily="34" charset="0"/>
              </a:rPr>
              <a:t>maîtriser</a:t>
            </a:r>
            <a:r>
              <a:rPr lang="fr-FR" sz="1400" dirty="0">
                <a:solidFill>
                  <a:srgbClr val="000000"/>
                </a:solidFill>
                <a:latin typeface="Arial" panose="020B0604020202020204" pitchFamily="34" charset="0"/>
                <a:cs typeface="Arial" panose="020B0604020202020204" pitchFamily="34" charset="0"/>
              </a:rPr>
              <a:t> </a:t>
            </a:r>
            <a:r>
              <a:rPr lang="fr-FR" sz="1400" b="1" i="1" dirty="0" smtClean="0">
                <a:solidFill>
                  <a:srgbClr val="000000"/>
                </a:solidFill>
                <a:latin typeface="Arial" panose="020B0604020202020204" pitchFamily="34" charset="0"/>
                <a:cs typeface="Arial" panose="020B0604020202020204" pitchFamily="34" charset="0"/>
              </a:rPr>
              <a:t>les bases de l’électricité et être </a:t>
            </a:r>
            <a:r>
              <a:rPr lang="fr-FR" sz="1400" b="1" i="1" dirty="0">
                <a:solidFill>
                  <a:srgbClr val="000000"/>
                </a:solidFill>
                <a:latin typeface="Arial" panose="020B0604020202020204" pitchFamily="34" charset="0"/>
                <a:cs typeface="Arial" panose="020B0604020202020204" pitchFamily="34" charset="0"/>
              </a:rPr>
              <a:t>en mesure de </a:t>
            </a:r>
            <a:r>
              <a:rPr lang="fr-FR" sz="1400" b="1" i="1" dirty="0" smtClean="0">
                <a:solidFill>
                  <a:srgbClr val="000000"/>
                </a:solidFill>
                <a:latin typeface="Arial" panose="020B0604020202020204" pitchFamily="34" charset="0"/>
                <a:cs typeface="Arial" panose="020B0604020202020204" pitchFamily="34" charset="0"/>
              </a:rPr>
              <a:t>s’adapter ».</a:t>
            </a:r>
            <a:endParaRPr lang="fr-FR" sz="1400" b="1" i="1" dirty="0">
              <a:latin typeface="Arial" panose="020B0604020202020204" pitchFamily="34" charset="0"/>
              <a:cs typeface="Arial" panose="020B0604020202020204" pitchFamily="34" charset="0"/>
            </a:endParaRPr>
          </a:p>
          <a:p>
            <a:pPr marL="177800" lvl="0" indent="-177800" algn="just">
              <a:spcBef>
                <a:spcPts val="600"/>
              </a:spcBef>
              <a:buFont typeface="Arial" panose="020B0604020202020204" pitchFamily="34" charset="0"/>
              <a:buChar char="•"/>
              <a:defRPr sz="1800" b="0" i="0" u="none" strike="noStrike" kern="0" cap="none" spc="0" baseline="0">
                <a:solidFill>
                  <a:srgbClr val="000000"/>
                </a:solidFill>
                <a:uFillTx/>
              </a:defRPr>
            </a:pPr>
            <a:endParaRPr lang="fr-FR" sz="1400" dirty="0" smtClean="0">
              <a:solidFill>
                <a:srgbClr val="FF0000"/>
              </a:solidFill>
              <a:latin typeface="Arial" panose="020B0604020202020204" pitchFamily="34" charset="0"/>
              <a:cs typeface="Arial" panose="020B0604020202020204" pitchFamily="34" charset="0"/>
            </a:endParaRPr>
          </a:p>
          <a:p>
            <a:pPr marL="177800" lvl="0" indent="-177800" algn="just">
              <a:spcBef>
                <a:spcPts val="600"/>
              </a:spcBef>
            </a:pPr>
            <a:r>
              <a:rPr lang="fr-FR" sz="1400" b="1" u="sng" dirty="0">
                <a:latin typeface="Arial" panose="020B0604020202020204" pitchFamily="34" charset="0"/>
                <a:cs typeface="Arial" panose="020B0604020202020204" pitchFamily="34" charset="0"/>
              </a:rPr>
              <a:t>Point de </a:t>
            </a:r>
            <a:r>
              <a:rPr lang="fr-FR" sz="1400" b="1" u="sng" dirty="0" smtClean="0">
                <a:latin typeface="Arial" panose="020B0604020202020204" pitchFamily="34" charset="0"/>
                <a:cs typeface="Arial" panose="020B0604020202020204" pitchFamily="34" charset="0"/>
              </a:rPr>
              <a:t>vue </a:t>
            </a:r>
            <a:r>
              <a:rPr lang="fr-FR" sz="1400" b="1" u="sng" dirty="0">
                <a:latin typeface="Arial" panose="020B0604020202020204" pitchFamily="34" charset="0"/>
                <a:cs typeface="Arial" panose="020B0604020202020204" pitchFamily="34" charset="0"/>
              </a:rPr>
              <a:t>Éducation </a:t>
            </a:r>
            <a:r>
              <a:rPr lang="fr-FR" sz="1400" b="1" u="sng" dirty="0" smtClean="0">
                <a:latin typeface="Arial" panose="020B0604020202020204" pitchFamily="34" charset="0"/>
                <a:cs typeface="Arial" panose="020B0604020202020204" pitchFamily="34" charset="0"/>
              </a:rPr>
              <a:t>Nationale :</a:t>
            </a:r>
          </a:p>
          <a:p>
            <a:pPr lvl="0" algn="just">
              <a:spcBef>
                <a:spcPts val="600"/>
              </a:spcBef>
            </a:pPr>
            <a:r>
              <a:rPr lang="fr-FR" sz="1400" dirty="0" smtClean="0">
                <a:solidFill>
                  <a:srgbClr val="000000"/>
                </a:solidFill>
                <a:latin typeface="Arial" panose="020B0604020202020204" pitchFamily="34" charset="0"/>
                <a:cs typeface="Arial" panose="020B0604020202020204" pitchFamily="34" charset="0"/>
              </a:rPr>
              <a:t>L</a:t>
            </a:r>
            <a:r>
              <a:rPr lang="fr-FR" sz="1400" dirty="0" smtClean="0">
                <a:latin typeface="Arial" panose="020B0604020202020204" pitchFamily="34" charset="0"/>
                <a:cs typeface="Arial" panose="020B0604020202020204" pitchFamily="34" charset="0"/>
              </a:rPr>
              <a:t>e bac pro ELEEC (publié en 2004), écrit </a:t>
            </a:r>
            <a:r>
              <a:rPr lang="fr-FR" sz="1400" dirty="0">
                <a:latin typeface="Arial" panose="020B0604020202020204" pitchFamily="34" charset="0"/>
                <a:cs typeface="Arial" panose="020B0604020202020204" pitchFamily="34" charset="0"/>
              </a:rPr>
              <a:t>pour un cursus 4 </a:t>
            </a:r>
            <a:r>
              <a:rPr lang="fr-FR" sz="1400" dirty="0" smtClean="0">
                <a:latin typeface="Arial" panose="020B0604020202020204" pitchFamily="34" charset="0"/>
                <a:cs typeface="Arial" panose="020B0604020202020204" pitchFamily="34" charset="0"/>
              </a:rPr>
              <a:t>ans (2 </a:t>
            </a:r>
            <a:r>
              <a:rPr lang="fr-FR" sz="1400" dirty="0">
                <a:latin typeface="Arial" panose="020B0604020202020204" pitchFamily="34" charset="0"/>
                <a:cs typeface="Arial" panose="020B0604020202020204" pitchFamily="34" charset="0"/>
              </a:rPr>
              <a:t>ans de </a:t>
            </a:r>
            <a:r>
              <a:rPr lang="fr-FR" sz="1400" dirty="0" smtClean="0">
                <a:latin typeface="Arial" panose="020B0604020202020204" pitchFamily="34" charset="0"/>
                <a:cs typeface="Arial" panose="020B0604020202020204" pitchFamily="34" charset="0"/>
              </a:rPr>
              <a:t>BEP </a:t>
            </a:r>
            <a:r>
              <a:rPr lang="fr-FR" sz="1400" dirty="0">
                <a:latin typeface="Arial" panose="020B0604020202020204" pitchFamily="34" charset="0"/>
                <a:cs typeface="Arial" panose="020B0604020202020204" pitchFamily="34" charset="0"/>
              </a:rPr>
              <a:t>+ 2 ans de bac </a:t>
            </a:r>
            <a:r>
              <a:rPr lang="fr-FR" sz="1400" dirty="0" smtClean="0">
                <a:latin typeface="Arial" panose="020B0604020202020204" pitchFamily="34" charset="0"/>
                <a:cs typeface="Arial" panose="020B0604020202020204" pitchFamily="34" charset="0"/>
              </a:rPr>
              <a:t>pro ), était devenu complexe à mettre en œuvre dans le cadre de la rénovation </a:t>
            </a:r>
            <a:r>
              <a:rPr lang="fr-FR" sz="1400" dirty="0">
                <a:latin typeface="Arial" panose="020B0604020202020204" pitchFamily="34" charset="0"/>
                <a:cs typeface="Arial" panose="020B0604020202020204" pitchFamily="34" charset="0"/>
              </a:rPr>
              <a:t>de la voie professionnelle (</a:t>
            </a:r>
            <a:r>
              <a:rPr lang="fr-FR" sz="1400" dirty="0" smtClean="0">
                <a:latin typeface="Arial" panose="020B0604020202020204" pitchFamily="34" charset="0"/>
                <a:cs typeface="Arial" panose="020B0604020202020204" pitchFamily="34" charset="0"/>
              </a:rPr>
              <a:t>2009) qui a </a:t>
            </a:r>
            <a:r>
              <a:rPr lang="fr-FR" sz="1400" dirty="0">
                <a:latin typeface="Arial" panose="020B0604020202020204" pitchFamily="34" charset="0"/>
                <a:cs typeface="Arial" panose="020B0604020202020204" pitchFamily="34" charset="0"/>
              </a:rPr>
              <a:t>généralisé le cursus </a:t>
            </a:r>
            <a:r>
              <a:rPr lang="fr-FR" sz="1400" dirty="0" smtClean="0">
                <a:latin typeface="Arial" panose="020B0604020202020204" pitchFamily="34" charset="0"/>
                <a:cs typeface="Arial" panose="020B0604020202020204" pitchFamily="34" charset="0"/>
              </a:rPr>
              <a:t>3 ans. </a:t>
            </a:r>
          </a:p>
          <a:p>
            <a:pPr lvl="0" algn="just">
              <a:spcBef>
                <a:spcPts val="600"/>
              </a:spcBef>
            </a:pPr>
            <a:endParaRPr lang="fr-FR" sz="1400" dirty="0">
              <a:latin typeface="Arial" panose="020B0604020202020204" pitchFamily="34" charset="0"/>
              <a:cs typeface="Arial" panose="020B0604020202020204" pitchFamily="34" charset="0"/>
            </a:endParaRPr>
          </a:p>
        </p:txBody>
      </p:sp>
      <p:sp>
        <p:nvSpPr>
          <p:cNvPr id="43" name="ZoneTexte 42"/>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Constats</a:t>
            </a: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
          <p:cNvGrpSpPr/>
          <p:nvPr/>
        </p:nvGrpSpPr>
        <p:grpSpPr>
          <a:xfrm>
            <a:off x="124665" y="125780"/>
            <a:ext cx="2503120" cy="841300"/>
            <a:chOff x="107504" y="57724"/>
            <a:chExt cx="2566801" cy="841300"/>
          </a:xfrm>
        </p:grpSpPr>
        <p:sp>
          <p:nvSpPr>
            <p:cNvPr id="21"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Image 40"/>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36"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38"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a:t>
            </a:fld>
            <a:endParaRPr lang="fr-FR" dirty="0">
              <a:solidFill>
                <a:schemeClr val="tx1"/>
              </a:solidFill>
              <a:latin typeface="Arial" panose="020B0604020202020204" pitchFamily="34" charset="0"/>
              <a:cs typeface="Arial" panose="020B0604020202020204" pitchFamily="34" charset="0"/>
            </a:endParaRPr>
          </a:p>
        </p:txBody>
      </p:sp>
      <p:sp>
        <p:nvSpPr>
          <p:cNvPr id="45"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51"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5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54"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55"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56"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57"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58"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59"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60"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61"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62"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63"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64"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65"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66"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67"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79" name="Flèche droite 78"/>
          <p:cNvSpPr/>
          <p:nvPr/>
        </p:nvSpPr>
        <p:spPr>
          <a:xfrm>
            <a:off x="-36512" y="1356058"/>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0"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67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017459" y="1613767"/>
            <a:ext cx="5890097" cy="738664"/>
          </a:xfrm>
          <a:prstGeom prst="rect">
            <a:avLst/>
          </a:prstGeom>
          <a:noFill/>
        </p:spPr>
        <p:txBody>
          <a:bodyPr wrap="square" rtlCol="0">
            <a:spAutoFit/>
          </a:bodyPr>
          <a:lstStyle/>
          <a:p>
            <a:pPr lvl="0">
              <a:defRPr sz="1800" b="0" i="0" u="none" strike="noStrike" kern="0" cap="none" spc="0" baseline="0">
                <a:solidFill>
                  <a:srgbClr val="000000"/>
                </a:solidFill>
                <a:uFillTx/>
              </a:defRPr>
            </a:pPr>
            <a:endParaRPr lang="fr-FR" sz="1400" dirty="0">
              <a:solidFill>
                <a:srgbClr val="FF0000"/>
              </a:solidFill>
              <a:latin typeface="Arial" panose="020B0604020202020204" pitchFamily="34" charset="0"/>
              <a:cs typeface="Arial" panose="020B0604020202020204" pitchFamily="34" charset="0"/>
            </a:endParaRPr>
          </a:p>
          <a:p>
            <a:pPr marL="171450" indent="-171450">
              <a:buFontTx/>
              <a:buChar char="-"/>
              <a:defRPr sz="1800" b="0" i="0" u="none" strike="noStrike" kern="0" cap="none" spc="0" baseline="0">
                <a:solidFill>
                  <a:srgbClr val="000000"/>
                </a:solidFill>
                <a:uFillTx/>
              </a:defRPr>
            </a:pP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1"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06"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107" name="Connecteur droit 106"/>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Enjeux</a:t>
            </a:r>
          </a:p>
        </p:txBody>
      </p:sp>
      <p:sp>
        <p:nvSpPr>
          <p:cNvPr id="36" name="Espace réservé du contenu 2"/>
          <p:cNvSpPr>
            <a:spLocks noGrp="1"/>
          </p:cNvSpPr>
          <p:nvPr>
            <p:ph idx="1"/>
          </p:nvPr>
        </p:nvSpPr>
        <p:spPr>
          <a:xfrm>
            <a:off x="2843808" y="1412776"/>
            <a:ext cx="6192688" cy="5031528"/>
          </a:xfrm>
        </p:spPr>
        <p:txBody>
          <a:bodyPr>
            <a:noAutofit/>
          </a:bodyPr>
          <a:lstStyle/>
          <a:p>
            <a:pPr marL="0" indent="0" algn="just">
              <a:spcBef>
                <a:spcPts val="600"/>
              </a:spcBef>
              <a:buNone/>
            </a:pPr>
            <a:r>
              <a:rPr lang="fr-FR" sz="1400" b="1" dirty="0" smtClean="0">
                <a:latin typeface="Arial" panose="020B0604020202020204" pitchFamily="34" charset="0"/>
                <a:cs typeface="Arial" panose="020B0604020202020204" pitchFamily="34" charset="0"/>
              </a:rPr>
              <a:t>La rénovation répond à plusieurs objectifs : </a:t>
            </a:r>
          </a:p>
          <a:p>
            <a:pPr marL="174625" indent="-174625" algn="just">
              <a:spcBef>
                <a:spcPts val="600"/>
              </a:spcBef>
              <a:buFont typeface="Arial" panose="020B0604020202020204" pitchFamily="34" charset="0"/>
              <a:buChar char="•"/>
            </a:pPr>
            <a:r>
              <a:rPr lang="fr-FR" sz="1400" dirty="0" smtClean="0">
                <a:latin typeface="Arial" panose="020B0604020202020204" pitchFamily="34" charset="0"/>
                <a:cs typeface="Arial" panose="020B0604020202020204" pitchFamily="34" charset="0"/>
              </a:rPr>
              <a:t>Former </a:t>
            </a:r>
            <a:r>
              <a:rPr lang="fr-FR" sz="1400" dirty="0">
                <a:latin typeface="Arial" panose="020B0604020202020204" pitchFamily="34" charset="0"/>
                <a:cs typeface="Arial" panose="020B0604020202020204" pitchFamily="34" charset="0"/>
              </a:rPr>
              <a:t>des </a:t>
            </a:r>
            <a:r>
              <a:rPr lang="fr-FR" sz="1400" dirty="0" smtClean="0">
                <a:latin typeface="Arial" panose="020B0604020202020204" pitchFamily="34" charset="0"/>
                <a:cs typeface="Arial" panose="020B0604020202020204" pitchFamily="34" charset="0"/>
              </a:rPr>
              <a:t>techniciens citoyens </a:t>
            </a:r>
            <a:r>
              <a:rPr lang="fr-FR" sz="1400" dirty="0">
                <a:latin typeface="Arial" panose="020B0604020202020204" pitchFamily="34" charset="0"/>
                <a:cs typeface="Arial" panose="020B0604020202020204" pitchFamily="34" charset="0"/>
              </a:rPr>
              <a:t>en capacité de s’insérer dans une filière </a:t>
            </a:r>
            <a:r>
              <a:rPr lang="fr-FR" sz="1400" dirty="0" smtClean="0">
                <a:latin typeface="Arial" panose="020B0604020202020204" pitchFamily="34" charset="0"/>
                <a:cs typeface="Arial" panose="020B0604020202020204" pitchFamily="34" charset="0"/>
              </a:rPr>
              <a:t>où </a:t>
            </a:r>
            <a:r>
              <a:rPr lang="fr-FR" sz="1400" dirty="0">
                <a:latin typeface="Arial" panose="020B0604020202020204" pitchFamily="34" charset="0"/>
                <a:cs typeface="Arial" panose="020B0604020202020204" pitchFamily="34" charset="0"/>
              </a:rPr>
              <a:t>l’emploi de niveau </a:t>
            </a:r>
            <a:r>
              <a:rPr lang="fr-FR" sz="1400" dirty="0" smtClean="0">
                <a:latin typeface="Arial" panose="020B0604020202020204" pitchFamily="34" charset="0"/>
                <a:cs typeface="Arial" panose="020B0604020202020204" pitchFamily="34" charset="0"/>
              </a:rPr>
              <a:t>IV existe. </a:t>
            </a:r>
            <a:endParaRPr lang="fr-FR" sz="1400" dirty="0">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defRPr sz="1800" b="0" i="0" u="none" strike="noStrike" kern="0" cap="none" spc="0" baseline="0">
                <a:solidFill>
                  <a:srgbClr val="000000"/>
                </a:solidFill>
                <a:uFillTx/>
              </a:defRPr>
            </a:pPr>
            <a:r>
              <a:rPr lang="fr-FR" sz="1400" dirty="0" smtClean="0">
                <a:latin typeface="Arial" panose="020B0604020202020204" pitchFamily="34" charset="0"/>
                <a:cs typeface="Arial" panose="020B0604020202020204" pitchFamily="34" charset="0"/>
              </a:rPr>
              <a:t>Réaffirmer le caractère professionnel du bac pro au travers des fondamentaux </a:t>
            </a:r>
            <a:r>
              <a:rPr lang="fr-FR" sz="1400" dirty="0">
                <a:latin typeface="Arial" panose="020B0604020202020204" pitchFamily="34" charset="0"/>
                <a:cs typeface="Arial" panose="020B0604020202020204" pitchFamily="34" charset="0"/>
              </a:rPr>
              <a:t>des métiers de </a:t>
            </a:r>
            <a:r>
              <a:rPr lang="fr-FR" sz="1400" dirty="0" smtClean="0">
                <a:latin typeface="Arial" panose="020B0604020202020204" pitchFamily="34" charset="0"/>
                <a:cs typeface="Arial" panose="020B0604020202020204" pitchFamily="34" charset="0"/>
              </a:rPr>
              <a:t>l’électricité </a:t>
            </a:r>
            <a:r>
              <a:rPr lang="fr-FR" sz="1400" dirty="0">
                <a:latin typeface="Arial" panose="020B0604020202020204" pitchFamily="34" charset="0"/>
                <a:cs typeface="Arial" panose="020B0604020202020204" pitchFamily="34" charset="0"/>
              </a:rPr>
              <a:t>au niveau </a:t>
            </a:r>
            <a:r>
              <a:rPr lang="fr-FR" sz="1400" dirty="0" smtClean="0">
                <a:latin typeface="Arial" panose="020B0604020202020204" pitchFamily="34" charset="0"/>
                <a:cs typeface="Arial" panose="020B0604020202020204" pitchFamily="34" charset="0"/>
              </a:rPr>
              <a:t>IV : la préparation, la réalisation, la mise </a:t>
            </a:r>
            <a:r>
              <a:rPr lang="fr-FR" sz="1400" dirty="0">
                <a:latin typeface="Arial" panose="020B0604020202020204" pitchFamily="34" charset="0"/>
                <a:cs typeface="Arial" panose="020B0604020202020204" pitchFamily="34" charset="0"/>
              </a:rPr>
              <a:t>en service et </a:t>
            </a:r>
            <a:r>
              <a:rPr lang="fr-FR" sz="1400" dirty="0" smtClean="0">
                <a:latin typeface="Arial" panose="020B0604020202020204" pitchFamily="34" charset="0"/>
                <a:cs typeface="Arial" panose="020B0604020202020204" pitchFamily="34" charset="0"/>
              </a:rPr>
              <a:t>la maintenance d’installations et la communication.</a:t>
            </a:r>
            <a:endParaRPr lang="fr-FR" sz="1400" dirty="0">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defRPr sz="1800" b="0" i="0" u="none" strike="noStrike" kern="0" cap="none" spc="0" baseline="0">
                <a:solidFill>
                  <a:srgbClr val="000000"/>
                </a:solidFill>
                <a:uFillTx/>
              </a:defRPr>
            </a:pPr>
            <a:r>
              <a:rPr lang="fr-FR" sz="1400" dirty="0">
                <a:latin typeface="Arial" panose="020B0604020202020204" pitchFamily="34" charset="0"/>
                <a:cs typeface="Arial" panose="020B0604020202020204" pitchFamily="34" charset="0"/>
              </a:rPr>
              <a:t>Permettre la coloration de la formation par le choix d’un secteur d’activités particulièrement présent sur le bassin d’emploi du lycée. </a:t>
            </a:r>
          </a:p>
          <a:p>
            <a:pPr marL="174625" indent="-174625" algn="just">
              <a:spcBef>
                <a:spcPts val="600"/>
              </a:spcBef>
              <a:buFont typeface="Arial" panose="020B0604020202020204" pitchFamily="34" charset="0"/>
              <a:buChar char="•"/>
              <a:defRPr sz="1800" b="0" i="0" u="none" strike="noStrike" kern="0" cap="none" spc="0" baseline="0">
                <a:solidFill>
                  <a:srgbClr val="000000"/>
                </a:solidFill>
                <a:uFillTx/>
              </a:defRPr>
            </a:pPr>
            <a:r>
              <a:rPr lang="fr-FR" sz="1400" dirty="0">
                <a:latin typeface="Arial" panose="020B0604020202020204" pitchFamily="34" charset="0"/>
                <a:cs typeface="Arial" panose="020B0604020202020204" pitchFamily="34" charset="0"/>
              </a:rPr>
              <a:t>Définir les compétences de manière plus globale (en s’appuyant sur les recommandations </a:t>
            </a:r>
            <a:r>
              <a:rPr lang="fr-FR" sz="1400" dirty="0" smtClean="0">
                <a:latin typeface="Arial" panose="020B0604020202020204" pitchFamily="34" charset="0"/>
                <a:cs typeface="Arial" panose="020B0604020202020204" pitchFamily="34" charset="0"/>
              </a:rPr>
              <a:t>européennes) </a:t>
            </a:r>
            <a:r>
              <a:rPr lang="fr-FR" sz="1400" dirty="0">
                <a:latin typeface="Arial" panose="020B0604020202020204" pitchFamily="34" charset="0"/>
                <a:cs typeface="Arial" panose="020B0604020202020204" pitchFamily="34" charset="0"/>
              </a:rPr>
              <a:t>pour mieux ancrer leurs apprentissages </a:t>
            </a:r>
            <a:r>
              <a:rPr lang="fr-FR" sz="1400" dirty="0" smtClean="0">
                <a:latin typeface="Arial" panose="020B0604020202020204" pitchFamily="34" charset="0"/>
                <a:cs typeface="Arial" panose="020B0604020202020204" pitchFamily="34" charset="0"/>
              </a:rPr>
              <a:t>dans les contextes </a:t>
            </a:r>
            <a:r>
              <a:rPr lang="fr-FR" sz="1400" dirty="0">
                <a:latin typeface="Arial" panose="020B0604020202020204" pitchFamily="34" charset="0"/>
                <a:cs typeface="Arial" panose="020B0604020202020204" pitchFamily="34" charset="0"/>
              </a:rPr>
              <a:t>professionnels. </a:t>
            </a:r>
          </a:p>
          <a:p>
            <a:pPr marL="174625" indent="-174625" algn="just">
              <a:spcBef>
                <a:spcPts val="600"/>
              </a:spcBef>
              <a:buFont typeface="Arial" panose="020B0604020202020204" pitchFamily="34" charset="0"/>
              <a:buChar char="•"/>
              <a:defRPr sz="1800" b="0" i="0" u="none" strike="noStrike" kern="0" cap="none" spc="0" baseline="0">
                <a:solidFill>
                  <a:srgbClr val="000000"/>
                </a:solidFill>
                <a:uFillTx/>
              </a:defRPr>
            </a:pPr>
            <a:r>
              <a:rPr lang="fr-FR" sz="1400" dirty="0" smtClean="0">
                <a:latin typeface="Arial" panose="020B0604020202020204" pitchFamily="34" charset="0"/>
                <a:cs typeface="Arial" panose="020B0604020202020204" pitchFamily="34" charset="0"/>
              </a:rPr>
              <a:t>Généraliser </a:t>
            </a:r>
            <a:r>
              <a:rPr lang="fr-FR" sz="1400" dirty="0">
                <a:latin typeface="Arial" panose="020B0604020202020204" pitchFamily="34" charset="0"/>
                <a:cs typeface="Arial" panose="020B0604020202020204" pitchFamily="34" charset="0"/>
              </a:rPr>
              <a:t>et formaliser l’individualisation du suivi du parcours de </a:t>
            </a:r>
            <a:r>
              <a:rPr lang="fr-FR" sz="1400" dirty="0" smtClean="0">
                <a:latin typeface="Arial" panose="020B0604020202020204" pitchFamily="34" charset="0"/>
                <a:cs typeface="Arial" panose="020B0604020202020204" pitchFamily="34" charset="0"/>
              </a:rPr>
              <a:t>l’apprenant par la mise </a:t>
            </a:r>
            <a:r>
              <a:rPr lang="fr-FR" sz="1400" dirty="0">
                <a:latin typeface="Arial" panose="020B0604020202020204" pitchFamily="34" charset="0"/>
                <a:cs typeface="Arial" panose="020B0604020202020204" pitchFamily="34" charset="0"/>
              </a:rPr>
              <a:t>en œuvre </a:t>
            </a:r>
            <a:r>
              <a:rPr lang="fr-FR" sz="1400" dirty="0" smtClean="0">
                <a:latin typeface="Arial" panose="020B0604020202020204" pitchFamily="34" charset="0"/>
                <a:cs typeface="Arial" panose="020B0604020202020204" pitchFamily="34" charset="0"/>
              </a:rPr>
              <a:t>d’un </a:t>
            </a:r>
            <a:r>
              <a:rPr lang="fr-FR" sz="1400" dirty="0">
                <a:latin typeface="Arial" panose="020B0604020202020204" pitchFamily="34" charset="0"/>
                <a:cs typeface="Arial" panose="020B0604020202020204" pitchFamily="34" charset="0"/>
              </a:rPr>
              <a:t>outil de suivi du niveau d’acquisition des </a:t>
            </a:r>
            <a:r>
              <a:rPr lang="fr-FR" sz="1400" dirty="0" smtClean="0">
                <a:latin typeface="Arial" panose="020B0604020202020204" pitchFamily="34" charset="0"/>
                <a:cs typeface="Arial" panose="020B0604020202020204" pitchFamily="34" charset="0"/>
              </a:rPr>
              <a:t>compétences. </a:t>
            </a:r>
            <a:endParaRPr lang="fr-FR" sz="1400" dirty="0">
              <a:latin typeface="Arial" panose="020B0604020202020204" pitchFamily="34" charset="0"/>
              <a:cs typeface="Arial" panose="020B0604020202020204" pitchFamily="34" charset="0"/>
            </a:endParaRPr>
          </a:p>
          <a:p>
            <a:pPr marL="174625" lvl="0" indent="-174625" algn="just">
              <a:spcBef>
                <a:spcPts val="600"/>
              </a:spcBef>
            </a:pPr>
            <a:r>
              <a:rPr lang="fr-FR" sz="1400" dirty="0" smtClean="0">
                <a:latin typeface="Arial" panose="020B0604020202020204" pitchFamily="34" charset="0"/>
                <a:cs typeface="Arial" panose="020B0604020202020204" pitchFamily="34" charset="0"/>
              </a:rPr>
              <a:t>Mettre en œuvre un mode de certification en cours de formation plus efficient qui redonne du temps à la formation.</a:t>
            </a:r>
          </a:p>
          <a:p>
            <a:pPr marL="174625" indent="-174625" algn="just">
              <a:spcBef>
                <a:spcPts val="600"/>
              </a:spcBef>
            </a:pPr>
            <a:r>
              <a:rPr lang="fr-FR" sz="1400" dirty="0">
                <a:latin typeface="Arial" panose="020B0604020202020204" pitchFamily="34" charset="0"/>
                <a:cs typeface="Arial" panose="020B0604020202020204" pitchFamily="34" charset="0"/>
              </a:rPr>
              <a:t>Imbriquer le diplôme </a:t>
            </a:r>
            <a:r>
              <a:rPr lang="fr-FR" sz="1400" dirty="0" smtClean="0">
                <a:latin typeface="Arial" panose="020B0604020202020204" pitchFamily="34" charset="0"/>
                <a:cs typeface="Arial" panose="020B0604020202020204" pitchFamily="34" charset="0"/>
              </a:rPr>
              <a:t>intermédiaire dans le cursus trois ans </a:t>
            </a:r>
            <a:r>
              <a:rPr lang="fr-FR" sz="1400" dirty="0">
                <a:latin typeface="Arial" panose="020B0604020202020204" pitchFamily="34" charset="0"/>
                <a:cs typeface="Arial" panose="020B0604020202020204" pitchFamily="34" charset="0"/>
              </a:rPr>
              <a:t>bac </a:t>
            </a:r>
            <a:r>
              <a:rPr lang="fr-FR" sz="1400" dirty="0" smtClean="0">
                <a:latin typeface="Arial" panose="020B0604020202020204" pitchFamily="34" charset="0"/>
                <a:cs typeface="Arial" panose="020B0604020202020204" pitchFamily="34" charset="0"/>
              </a:rPr>
              <a:t>pro et le valider au fil de l’eau. </a:t>
            </a:r>
            <a:endParaRPr lang="fr-FR" sz="1400" dirty="0">
              <a:latin typeface="Arial" panose="020B0604020202020204" pitchFamily="34" charset="0"/>
              <a:cs typeface="Arial" panose="020B0604020202020204" pitchFamily="34" charset="0"/>
            </a:endParaRPr>
          </a:p>
          <a:p>
            <a:pPr marL="174625" lvl="0" indent="-174625" algn="just">
              <a:spcBef>
                <a:spcPts val="600"/>
              </a:spcBef>
            </a:pPr>
            <a:r>
              <a:rPr lang="fr-FR" sz="1400" dirty="0" smtClean="0">
                <a:latin typeface="Arial" panose="020B0604020202020204" pitchFamily="34" charset="0"/>
                <a:cs typeface="Arial" panose="020B0604020202020204" pitchFamily="34" charset="0"/>
              </a:rPr>
              <a:t>Favoriser l’interaction </a:t>
            </a:r>
            <a:r>
              <a:rPr lang="fr-FR" sz="1400" dirty="0">
                <a:latin typeface="Arial" panose="020B0604020202020204" pitchFamily="34" charset="0"/>
                <a:cs typeface="Arial" panose="020B0604020202020204" pitchFamily="34" charset="0"/>
              </a:rPr>
              <a:t>entre les enseignements </a:t>
            </a:r>
            <a:r>
              <a:rPr lang="fr-FR" sz="1400" dirty="0" smtClean="0">
                <a:latin typeface="Arial" panose="020B0604020202020204" pitchFamily="34" charset="0"/>
                <a:cs typeface="Arial" panose="020B0604020202020204" pitchFamily="34" charset="0"/>
              </a:rPr>
              <a:t>professionnels </a:t>
            </a:r>
            <a:r>
              <a:rPr lang="fr-FR" sz="1400" dirty="0">
                <a:latin typeface="Arial" panose="020B0604020202020204" pitchFamily="34" charset="0"/>
                <a:cs typeface="Arial" panose="020B0604020202020204" pitchFamily="34" charset="0"/>
              </a:rPr>
              <a:t>et </a:t>
            </a:r>
            <a:r>
              <a:rPr lang="fr-FR" sz="1400" dirty="0" smtClean="0">
                <a:latin typeface="Arial" panose="020B0604020202020204" pitchFamily="34" charset="0"/>
                <a:cs typeface="Arial" panose="020B0604020202020204" pitchFamily="34" charset="0"/>
              </a:rPr>
              <a:t>généraux.</a:t>
            </a:r>
          </a:p>
        </p:txBody>
      </p:sp>
      <p:grpSp>
        <p:nvGrpSpPr>
          <p:cNvPr id="63" name="Groupe 62"/>
          <p:cNvGrpSpPr/>
          <p:nvPr/>
        </p:nvGrpSpPr>
        <p:grpSpPr>
          <a:xfrm>
            <a:off x="124665" y="125780"/>
            <a:ext cx="2503120" cy="841300"/>
            <a:chOff x="107504" y="57724"/>
            <a:chExt cx="2566801" cy="841300"/>
          </a:xfrm>
        </p:grpSpPr>
        <p:sp>
          <p:nvSpPr>
            <p:cNvPr id="64"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9" name="Image 58"/>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38"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39"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4</a:t>
            </a:fld>
            <a:endParaRPr lang="fr-FR" dirty="0">
              <a:solidFill>
                <a:schemeClr val="tx1"/>
              </a:solidFill>
              <a:latin typeface="Arial" panose="020B0604020202020204" pitchFamily="34" charset="0"/>
              <a:cs typeface="Arial" panose="020B0604020202020204" pitchFamily="34" charset="0"/>
            </a:endParaRPr>
          </a:p>
        </p:txBody>
      </p:sp>
      <p:sp>
        <p:nvSpPr>
          <p:cNvPr id="40"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41"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42"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43"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44"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45"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46"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47"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48"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49"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50"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51"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52"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53"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54"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55"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56"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57" name="Flèche droite 56"/>
          <p:cNvSpPr/>
          <p:nvPr/>
        </p:nvSpPr>
        <p:spPr>
          <a:xfrm>
            <a:off x="-36512" y="162370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58"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28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Ce qui change</a:t>
            </a:r>
            <a:r>
              <a:rPr lang="fr-FR" sz="1600" dirty="0" smtClean="0">
                <a:solidFill>
                  <a:schemeClr val="tx1"/>
                </a:solidFill>
                <a:latin typeface="Arial" panose="020B0604020202020204" pitchFamily="34" charset="0"/>
                <a:cs typeface="Arial" panose="020B0604020202020204" pitchFamily="34" charset="0"/>
              </a:rPr>
              <a:t> (1/4)</a:t>
            </a:r>
          </a:p>
        </p:txBody>
      </p:sp>
      <p:sp>
        <p:nvSpPr>
          <p:cNvPr id="37" name="Espace réservé du contenu 2"/>
          <p:cNvSpPr>
            <a:spLocks noGrp="1"/>
          </p:cNvSpPr>
          <p:nvPr>
            <p:ph idx="1"/>
          </p:nvPr>
        </p:nvSpPr>
        <p:spPr>
          <a:xfrm>
            <a:off x="2843808" y="1412776"/>
            <a:ext cx="6192688" cy="5065918"/>
          </a:xfrm>
        </p:spPr>
        <p:txBody>
          <a:bodyPr>
            <a:noAutofit/>
          </a:bodyPr>
          <a:lstStyle/>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Le nombre de tâches et de compétences a été réduit pour une approche facilitée des métiers et </a:t>
            </a:r>
            <a:r>
              <a:rPr lang="fr-FR" sz="1400" dirty="0">
                <a:solidFill>
                  <a:schemeClr val="tx1"/>
                </a:solidFill>
                <a:latin typeface="Arial" panose="020B0604020202020204" pitchFamily="34" charset="0"/>
                <a:cs typeface="Arial" panose="020B0604020202020204" pitchFamily="34" charset="0"/>
              </a:rPr>
              <a:t>une meilleure </a:t>
            </a:r>
            <a:r>
              <a:rPr lang="fr-FR" sz="1400" dirty="0" smtClean="0">
                <a:solidFill>
                  <a:schemeClr val="tx1"/>
                </a:solidFill>
                <a:latin typeface="Arial" panose="020B0604020202020204" pitchFamily="34" charset="0"/>
                <a:cs typeface="Arial" panose="020B0604020202020204" pitchFamily="34" charset="0"/>
              </a:rPr>
              <a:t>lisibilité. </a:t>
            </a:r>
          </a:p>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L’écriture des connaissances plus générique oblige à une meilleure contextualisation et permet une adaptation aux évolutions technologiques.  </a:t>
            </a:r>
          </a:p>
          <a:p>
            <a:pPr marL="0" indent="0" algn="just">
              <a:lnSpc>
                <a:spcPct val="110000"/>
              </a:lnSpc>
              <a:spcBef>
                <a:spcPts val="600"/>
              </a:spcBef>
              <a:buNone/>
            </a:pPr>
            <a:endParaRPr lang="fr-FR" sz="1400" dirty="0">
              <a:solidFill>
                <a:schemeClr val="tx1"/>
              </a:solidFill>
              <a:latin typeface="Arial" panose="020B0604020202020204" pitchFamily="34" charset="0"/>
              <a:cs typeface="Arial" panose="020B0604020202020204" pitchFamily="34" charset="0"/>
            </a:endParaRPr>
          </a:p>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La </a:t>
            </a:r>
            <a:r>
              <a:rPr lang="fr-FR" sz="1400" dirty="0">
                <a:solidFill>
                  <a:schemeClr val="tx1"/>
                </a:solidFill>
                <a:latin typeface="Arial" panose="020B0604020202020204" pitchFamily="34" charset="0"/>
                <a:cs typeface="Arial" panose="020B0604020202020204" pitchFamily="34" charset="0"/>
              </a:rPr>
              <a:t>fonction « </a:t>
            </a:r>
            <a:r>
              <a:rPr lang="fr-FR" sz="1400" dirty="0" smtClean="0">
                <a:solidFill>
                  <a:schemeClr val="tx1"/>
                </a:solidFill>
                <a:latin typeface="Arial" panose="020B0604020202020204" pitchFamily="34" charset="0"/>
                <a:cs typeface="Arial" panose="020B0604020202020204" pitchFamily="34" charset="0"/>
              </a:rPr>
              <a:t>Étude</a:t>
            </a:r>
            <a:r>
              <a:rPr lang="fr-FR" sz="1400" dirty="0">
                <a:solidFill>
                  <a:schemeClr val="tx1"/>
                </a:solidFill>
                <a:latin typeface="Arial" panose="020B0604020202020204" pitchFamily="34" charset="0"/>
                <a:cs typeface="Arial" panose="020B0604020202020204" pitchFamily="34" charset="0"/>
              </a:rPr>
              <a:t> » </a:t>
            </a:r>
            <a:r>
              <a:rPr lang="fr-FR" sz="1400" dirty="0" smtClean="0">
                <a:solidFill>
                  <a:schemeClr val="tx1"/>
                </a:solidFill>
                <a:latin typeface="Arial" panose="020B0604020202020204" pitchFamily="34" charset="0"/>
                <a:cs typeface="Arial" panose="020B0604020202020204" pitchFamily="34" charset="0"/>
              </a:rPr>
              <a:t>qui relève généralement du niveau BTS est limitée en bac pro MELEC, à une opération simple. Les </a:t>
            </a:r>
            <a:r>
              <a:rPr lang="fr-FR" sz="1400" dirty="0">
                <a:solidFill>
                  <a:schemeClr val="tx1"/>
                </a:solidFill>
                <a:latin typeface="Arial" panose="020B0604020202020204" pitchFamily="34" charset="0"/>
                <a:cs typeface="Arial" panose="020B0604020202020204" pitchFamily="34" charset="0"/>
              </a:rPr>
              <a:t>activités de préparation et </a:t>
            </a:r>
            <a:r>
              <a:rPr lang="fr-FR" sz="1400" dirty="0" smtClean="0">
                <a:solidFill>
                  <a:schemeClr val="tx1"/>
                </a:solidFill>
                <a:latin typeface="Arial" panose="020B0604020202020204" pitchFamily="34" charset="0"/>
                <a:cs typeface="Arial" panose="020B0604020202020204" pitchFamily="34" charset="0"/>
              </a:rPr>
              <a:t>d’organisation essentielles aux opérations de réalisation, de livraison et de maintenance, confiés à un électricien de niveau IV, sont </a:t>
            </a:r>
            <a:r>
              <a:rPr lang="fr-FR" sz="1400" dirty="0">
                <a:solidFill>
                  <a:schemeClr val="tx1"/>
                </a:solidFill>
                <a:latin typeface="Arial" panose="020B0604020202020204" pitchFamily="34" charset="0"/>
                <a:cs typeface="Arial" panose="020B0604020202020204" pitchFamily="34" charset="0"/>
              </a:rPr>
              <a:t>fortement </a:t>
            </a:r>
            <a:r>
              <a:rPr lang="fr-FR" sz="1400" dirty="0" smtClean="0">
                <a:solidFill>
                  <a:schemeClr val="tx1"/>
                </a:solidFill>
                <a:latin typeface="Arial" panose="020B0604020202020204" pitchFamily="34" charset="0"/>
                <a:cs typeface="Arial" panose="020B0604020202020204" pitchFamily="34" charset="0"/>
              </a:rPr>
              <a:t>réaffirmées. </a:t>
            </a:r>
          </a:p>
          <a:p>
            <a:pPr marL="0" indent="0" algn="just">
              <a:lnSpc>
                <a:spcPct val="110000"/>
              </a:lnSpc>
              <a:spcBef>
                <a:spcPts val="600"/>
              </a:spcBef>
              <a:buNone/>
            </a:pPr>
            <a:endParaRPr lang="fr-FR" sz="1400" dirty="0" smtClean="0">
              <a:solidFill>
                <a:schemeClr val="tx1"/>
              </a:solidFill>
              <a:latin typeface="Arial" panose="020B0604020202020204" pitchFamily="34" charset="0"/>
              <a:cs typeface="Arial" panose="020B0604020202020204" pitchFamily="34" charset="0"/>
            </a:endParaRPr>
          </a:p>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L’écriture du référentiel du bac pro MELEC permet et encourage l’innovation et l’expérimentation pédagogiques </a:t>
            </a:r>
            <a:r>
              <a:rPr lang="fr-FR" sz="1400" dirty="0">
                <a:solidFill>
                  <a:schemeClr val="tx1"/>
                </a:solidFill>
                <a:latin typeface="Arial" panose="020B0604020202020204" pitchFamily="34" charset="0"/>
                <a:cs typeface="Arial" panose="020B0604020202020204" pitchFamily="34" charset="0"/>
              </a:rPr>
              <a:t>des </a:t>
            </a:r>
            <a:r>
              <a:rPr lang="fr-FR" sz="1400" dirty="0" smtClean="0">
                <a:solidFill>
                  <a:schemeClr val="tx1"/>
                </a:solidFill>
                <a:latin typeface="Arial" panose="020B0604020202020204" pitchFamily="34" charset="0"/>
                <a:cs typeface="Arial" panose="020B0604020202020204" pitchFamily="34" charset="0"/>
              </a:rPr>
              <a:t>équipes pour conduire chaque apprenant vers la réussite par une </a:t>
            </a:r>
            <a:r>
              <a:rPr lang="fr-FR" sz="1400" dirty="0">
                <a:solidFill>
                  <a:schemeClr val="tx1"/>
                </a:solidFill>
                <a:latin typeface="Arial" panose="020B0604020202020204" pitchFamily="34" charset="0"/>
                <a:cs typeface="Arial" panose="020B0604020202020204" pitchFamily="34" charset="0"/>
              </a:rPr>
              <a:t>meilleure maîtrise des fondamentaux </a:t>
            </a:r>
            <a:r>
              <a:rPr lang="fr-FR" sz="1400" dirty="0" smtClean="0">
                <a:solidFill>
                  <a:schemeClr val="tx1"/>
                </a:solidFill>
                <a:latin typeface="Arial" panose="020B0604020202020204" pitchFamily="34" charset="0"/>
                <a:cs typeface="Arial" panose="020B0604020202020204" pitchFamily="34" charset="0"/>
              </a:rPr>
              <a:t>des métiers de l’électricité et des connaissances « scientifiques ».</a:t>
            </a:r>
            <a:endParaRPr lang="fr-FR" sz="1400" dirty="0">
              <a:solidFill>
                <a:schemeClr val="tx1"/>
              </a:solidFill>
              <a:latin typeface="Arial" panose="020B0604020202020204" pitchFamily="34" charset="0"/>
              <a:cs typeface="Arial" panose="020B0604020202020204" pitchFamily="34" charset="0"/>
            </a:endParaRPr>
          </a:p>
        </p:txBody>
      </p:sp>
      <p:grpSp>
        <p:nvGrpSpPr>
          <p:cNvPr id="51" name="Groupe 50"/>
          <p:cNvGrpSpPr/>
          <p:nvPr/>
        </p:nvGrpSpPr>
        <p:grpSpPr>
          <a:xfrm>
            <a:off x="124665" y="125780"/>
            <a:ext cx="2503120" cy="841300"/>
            <a:chOff x="107504" y="57724"/>
            <a:chExt cx="2566801" cy="841300"/>
          </a:xfrm>
        </p:grpSpPr>
        <p:sp>
          <p:nvSpPr>
            <p:cNvPr id="52"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Image 37"/>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39"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5</a:t>
            </a:fld>
            <a:endParaRPr lang="fr-FR" dirty="0">
              <a:solidFill>
                <a:schemeClr val="tx1"/>
              </a:solidFill>
              <a:latin typeface="Arial" panose="020B0604020202020204" pitchFamily="34" charset="0"/>
              <a:cs typeface="Arial" panose="020B0604020202020204" pitchFamily="34" charset="0"/>
            </a:endParaRPr>
          </a:p>
        </p:txBody>
      </p:sp>
      <p:sp>
        <p:nvSpPr>
          <p:cNvPr id="43"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45"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47"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68"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69"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70"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71"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72"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73"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74"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75"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76"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77"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78"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79"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80"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81"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84" name="Flèche droite 83"/>
          <p:cNvSpPr/>
          <p:nvPr/>
        </p:nvSpPr>
        <p:spPr>
          <a:xfrm>
            <a:off x="-36512" y="220130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6"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05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Ce qui change</a:t>
            </a:r>
            <a:r>
              <a:rPr lang="fr-FR" sz="1600" dirty="0" smtClean="0">
                <a:solidFill>
                  <a:schemeClr val="tx1"/>
                </a:solidFill>
                <a:latin typeface="Arial" panose="020B0604020202020204" pitchFamily="34" charset="0"/>
                <a:cs typeface="Arial" panose="020B0604020202020204" pitchFamily="34" charset="0"/>
              </a:rPr>
              <a:t> (2/4)</a:t>
            </a:r>
          </a:p>
        </p:txBody>
      </p:sp>
      <p:sp>
        <p:nvSpPr>
          <p:cNvPr id="37" name="Espace réservé du contenu 2"/>
          <p:cNvSpPr>
            <a:spLocks noGrp="1"/>
          </p:cNvSpPr>
          <p:nvPr>
            <p:ph idx="1"/>
          </p:nvPr>
        </p:nvSpPr>
        <p:spPr>
          <a:xfrm>
            <a:off x="2843808" y="1412776"/>
            <a:ext cx="6192688" cy="5065918"/>
          </a:xfrm>
        </p:spPr>
        <p:txBody>
          <a:bodyPr>
            <a:noAutofit/>
          </a:bodyPr>
          <a:lstStyle/>
          <a:p>
            <a:pPr marL="0" lv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Grâce à l’évolution </a:t>
            </a:r>
            <a:r>
              <a:rPr lang="fr-FR" sz="1400" dirty="0">
                <a:solidFill>
                  <a:schemeClr val="tx1"/>
                </a:solidFill>
                <a:latin typeface="Arial" panose="020B0604020202020204" pitchFamily="34" charset="0"/>
                <a:cs typeface="Arial" panose="020B0604020202020204" pitchFamily="34" charset="0"/>
              </a:rPr>
              <a:t>des techniques et des </a:t>
            </a:r>
            <a:r>
              <a:rPr lang="fr-FR" sz="1400" dirty="0" smtClean="0">
                <a:solidFill>
                  <a:schemeClr val="tx1"/>
                </a:solidFill>
                <a:latin typeface="Arial" panose="020B0604020202020204" pitchFamily="34" charset="0"/>
                <a:cs typeface="Arial" panose="020B0604020202020204" pitchFamily="34" charset="0"/>
              </a:rPr>
              <a:t>équipements, les installations sont abordées dans leur ensemble pour les fonctions qu’elles réalisent, qu’elles utilisent des </a:t>
            </a:r>
            <a:r>
              <a:rPr lang="fr-FR" sz="1400" dirty="0">
                <a:solidFill>
                  <a:schemeClr val="tx1"/>
                </a:solidFill>
                <a:latin typeface="Arial" panose="020B0604020202020204" pitchFamily="34" charset="0"/>
                <a:cs typeface="Arial" panose="020B0604020202020204" pitchFamily="34" charset="0"/>
              </a:rPr>
              <a:t>courants </a:t>
            </a:r>
            <a:r>
              <a:rPr lang="fr-FR" sz="1400" dirty="0" smtClean="0">
                <a:solidFill>
                  <a:schemeClr val="tx1"/>
                </a:solidFill>
                <a:latin typeface="Arial" panose="020B0604020202020204" pitchFamily="34" charset="0"/>
                <a:cs typeface="Arial" panose="020B0604020202020204" pitchFamily="34" charset="0"/>
              </a:rPr>
              <a:t>forts ou des courants faibles. L’approche globale de l’installation facilite sa compréhension et requiert une meilleure maîtrise des fondamentaux des métiers de l’électricité. </a:t>
            </a:r>
          </a:p>
          <a:p>
            <a:pPr marL="0" indent="0" algn="just">
              <a:lnSpc>
                <a:spcPct val="110000"/>
              </a:lnSpc>
              <a:spcBef>
                <a:spcPts val="600"/>
              </a:spcBef>
              <a:buNone/>
            </a:pPr>
            <a:endParaRPr lang="fr-FR" sz="1400" dirty="0" smtClean="0">
              <a:solidFill>
                <a:schemeClr val="tx1"/>
              </a:solidFill>
              <a:latin typeface="Arial" panose="020B0604020202020204" pitchFamily="34" charset="0"/>
              <a:cs typeface="Arial" panose="020B0604020202020204" pitchFamily="34" charset="0"/>
            </a:endParaRPr>
          </a:p>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L’écriture </a:t>
            </a:r>
            <a:r>
              <a:rPr lang="fr-FR" sz="1400" dirty="0">
                <a:solidFill>
                  <a:schemeClr val="tx1"/>
                </a:solidFill>
                <a:latin typeface="Arial" panose="020B0604020202020204" pitchFamily="34" charset="0"/>
                <a:cs typeface="Arial" panose="020B0604020202020204" pitchFamily="34" charset="0"/>
              </a:rPr>
              <a:t>du référentiel rend impératif une entrée pédagogique par les activités professionnelles. Les connaissances sont abordées, y compris de manière scientifique, au travers des compétences nécessaires à l’exécution des tâches et activités. </a:t>
            </a:r>
          </a:p>
          <a:p>
            <a:pPr marL="0" indent="0" algn="just">
              <a:lnSpc>
                <a:spcPct val="110000"/>
              </a:lnSpc>
              <a:spcBef>
                <a:spcPts val="600"/>
              </a:spcBef>
              <a:buNone/>
            </a:pPr>
            <a:endParaRPr lang="fr-FR" sz="1400" dirty="0" smtClean="0">
              <a:solidFill>
                <a:schemeClr val="tx1"/>
              </a:solidFill>
              <a:latin typeface="Arial" panose="020B0604020202020204" pitchFamily="34" charset="0"/>
              <a:cs typeface="Arial" panose="020B0604020202020204" pitchFamily="34" charset="0"/>
            </a:endParaRPr>
          </a:p>
          <a:p>
            <a:pPr marL="0" indent="0" algn="just">
              <a:lnSpc>
                <a:spcPct val="110000"/>
              </a:lnSpc>
              <a:spcBef>
                <a:spcPts val="600"/>
              </a:spcBef>
              <a:buNone/>
            </a:pPr>
            <a:r>
              <a:rPr lang="fr-FR" sz="1400" dirty="0" smtClean="0">
                <a:solidFill>
                  <a:schemeClr val="tx1"/>
                </a:solidFill>
                <a:latin typeface="Arial" panose="020B0604020202020204" pitchFamily="34" charset="0"/>
                <a:cs typeface="Arial" panose="020B0604020202020204" pitchFamily="34" charset="0"/>
              </a:rPr>
              <a:t>La nécessaire </a:t>
            </a:r>
            <a:r>
              <a:rPr lang="fr-FR" sz="1400" dirty="0">
                <a:solidFill>
                  <a:schemeClr val="tx1"/>
                </a:solidFill>
                <a:latin typeface="Arial" panose="020B0604020202020204" pitchFamily="34" charset="0"/>
                <a:cs typeface="Arial" panose="020B0604020202020204" pitchFamily="34" charset="0"/>
              </a:rPr>
              <a:t>réorganisation </a:t>
            </a:r>
            <a:r>
              <a:rPr lang="fr-FR" sz="1400" dirty="0" smtClean="0">
                <a:solidFill>
                  <a:schemeClr val="tx1"/>
                </a:solidFill>
                <a:latin typeface="Arial" panose="020B0604020202020204" pitchFamily="34" charset="0"/>
                <a:cs typeface="Arial" panose="020B0604020202020204" pitchFamily="34" charset="0"/>
              </a:rPr>
              <a:t>des plateaux techniques va permettre de proposer un environnement de formation encore plus proche de la réalité des métiers et donc plus efficient. Son évolution technique, à l’initiative des enseignants sous la responsabilité de l’équipe de direction, doit suivre l’évolution des techniques au fur et à mesure de leur apparition sur le marché. </a:t>
            </a:r>
          </a:p>
          <a:p>
            <a:pPr marL="177800" indent="-177800" algn="just">
              <a:lnSpc>
                <a:spcPct val="110000"/>
              </a:lnSpc>
              <a:spcBef>
                <a:spcPts val="600"/>
              </a:spcBef>
            </a:pPr>
            <a:endParaRPr lang="fr-FR" sz="1400" dirty="0">
              <a:solidFill>
                <a:schemeClr val="tx1"/>
              </a:solidFill>
              <a:latin typeface="Arial" panose="020B0604020202020204" pitchFamily="34" charset="0"/>
              <a:cs typeface="Arial" panose="020B0604020202020204" pitchFamily="34" charset="0"/>
            </a:endParaRPr>
          </a:p>
        </p:txBody>
      </p:sp>
      <p:grpSp>
        <p:nvGrpSpPr>
          <p:cNvPr id="51" name="Groupe 50"/>
          <p:cNvGrpSpPr/>
          <p:nvPr/>
        </p:nvGrpSpPr>
        <p:grpSpPr>
          <a:xfrm>
            <a:off x="124665" y="125780"/>
            <a:ext cx="2503120" cy="841300"/>
            <a:chOff x="107504" y="57724"/>
            <a:chExt cx="2566801" cy="841300"/>
          </a:xfrm>
        </p:grpSpPr>
        <p:sp>
          <p:nvSpPr>
            <p:cNvPr id="52"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Image 37"/>
          <p:cNvPicPr/>
          <p:nvPr/>
        </p:nvPicPr>
        <p:blipFill rotWithShape="1">
          <a:blip r:embed="rId3"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4"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6</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9" name="ZoneTexte 67">
            <a:hlinkClick r:id="rId6"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0"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1" name="ZoneTexte 67">
            <a:hlinkClick r:id="rId7"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2" name="ZoneTexte 67">
            <a:hlinkClick r:id="rId8"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rId9"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4" name="ZoneTexte 67">
            <a:hlinkClick r:id="rId10"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5" name="ZoneTexte 67">
            <a:hlinkClick r:id="rId11"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2"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3"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4"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5"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6"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7"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8"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ZoneTexte 67">
            <a:hlinkClick r:id="rId21"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3" name="Flèche droite 42"/>
          <p:cNvSpPr/>
          <p:nvPr/>
        </p:nvSpPr>
        <p:spPr>
          <a:xfrm>
            <a:off x="-36512" y="220130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368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Ce qui change</a:t>
            </a:r>
            <a:r>
              <a:rPr lang="fr-FR" sz="1600" dirty="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(3/4)</a:t>
            </a:r>
            <a:endParaRPr lang="fr-FR" sz="1600" dirty="0">
              <a:solidFill>
                <a:schemeClr val="tx1"/>
              </a:solidFill>
              <a:latin typeface="Arial" panose="020B0604020202020204" pitchFamily="34" charset="0"/>
              <a:cs typeface="Arial" panose="020B0604020202020204" pitchFamily="34" charset="0"/>
            </a:endParaRPr>
          </a:p>
        </p:txBody>
      </p:sp>
      <p:sp>
        <p:nvSpPr>
          <p:cNvPr id="41" name="Espace réservé du contenu 2"/>
          <p:cNvSpPr>
            <a:spLocks noGrp="1"/>
          </p:cNvSpPr>
          <p:nvPr>
            <p:ph idx="1"/>
          </p:nvPr>
        </p:nvSpPr>
        <p:spPr>
          <a:xfrm>
            <a:off x="2843808" y="1412776"/>
            <a:ext cx="6192688" cy="5040560"/>
          </a:xfrm>
        </p:spPr>
        <p:txBody>
          <a:bodyPr>
            <a:noAutofit/>
          </a:bodyPr>
          <a:lstStyle/>
          <a:p>
            <a:pPr marL="0" indent="0" algn="just">
              <a:spcBef>
                <a:spcPts val="600"/>
              </a:spcBef>
              <a:buNone/>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certification </a:t>
            </a:r>
            <a:r>
              <a:rPr lang="fr-FR" sz="1400" dirty="0" smtClean="0">
                <a:latin typeface="Arial" panose="020B0604020202020204" pitchFamily="34" charset="0"/>
                <a:cs typeface="Arial" panose="020B0604020202020204" pitchFamily="34" charset="0"/>
              </a:rPr>
              <a:t>se fait au travers d’un </a:t>
            </a:r>
            <a:r>
              <a:rPr lang="fr-FR" sz="1400" dirty="0">
                <a:latin typeface="Arial" panose="020B0604020202020204" pitchFamily="34" charset="0"/>
                <a:cs typeface="Arial" panose="020B0604020202020204" pitchFamily="34" charset="0"/>
              </a:rPr>
              <a:t>livret de suivi d’acquisition des </a:t>
            </a:r>
            <a:r>
              <a:rPr lang="fr-FR" sz="1400" dirty="0" smtClean="0">
                <a:latin typeface="Arial" panose="020B0604020202020204" pitchFamily="34" charset="0"/>
                <a:cs typeface="Arial" panose="020B0604020202020204" pitchFamily="34" charset="0"/>
              </a:rPr>
              <a:t>compétences de manière filée durant toute la durée de la formation. Elle prend appui sur des </a:t>
            </a:r>
            <a:r>
              <a:rPr lang="fr-FR" sz="1400" dirty="0">
                <a:latin typeface="Arial" panose="020B0604020202020204" pitchFamily="34" charset="0"/>
                <a:cs typeface="Arial" panose="020B0604020202020204" pitchFamily="34" charset="0"/>
              </a:rPr>
              <a:t>bilans intermédiaires de compétences </a:t>
            </a:r>
            <a:r>
              <a:rPr lang="fr-FR" sz="1400" dirty="0" smtClean="0">
                <a:latin typeface="Arial" panose="020B0604020202020204" pitchFamily="34" charset="0"/>
                <a:cs typeface="Arial" panose="020B0604020202020204" pitchFamily="34" charset="0"/>
              </a:rPr>
              <a:t>régulièrement conduits durant le cursus de formation (au </a:t>
            </a:r>
            <a:r>
              <a:rPr lang="fr-FR" sz="1400" dirty="0">
                <a:latin typeface="Arial" panose="020B0604020202020204" pitchFamily="34" charset="0"/>
                <a:cs typeface="Arial" panose="020B0604020202020204" pitchFamily="34" charset="0"/>
              </a:rPr>
              <a:t>moins deux chaque </a:t>
            </a:r>
            <a:r>
              <a:rPr lang="fr-FR" sz="1400" dirty="0" smtClean="0">
                <a:latin typeface="Arial" panose="020B0604020202020204" pitchFamily="34" charset="0"/>
                <a:cs typeface="Arial" panose="020B0604020202020204" pitchFamily="34" charset="0"/>
              </a:rPr>
              <a:t>année). </a:t>
            </a:r>
          </a:p>
          <a:p>
            <a:pPr marL="0" indent="0" algn="just">
              <a:spcBef>
                <a:spcPts val="600"/>
              </a:spcBef>
              <a:buNone/>
            </a:pPr>
            <a:endParaRPr lang="fr-FR" sz="1400" dirty="0" smtClean="0">
              <a:latin typeface="Arial" panose="020B0604020202020204" pitchFamily="34" charset="0"/>
              <a:cs typeface="Arial" panose="020B0604020202020204" pitchFamily="34" charset="0"/>
            </a:endParaRPr>
          </a:p>
          <a:p>
            <a:pPr marL="0" indent="0" algn="just">
              <a:spcBef>
                <a:spcPts val="600"/>
              </a:spcBef>
              <a:buNone/>
            </a:pPr>
            <a:r>
              <a:rPr lang="fr-FR" sz="1400" dirty="0" smtClean="0">
                <a:latin typeface="Arial" panose="020B0604020202020204" pitchFamily="34" charset="0"/>
                <a:cs typeface="Arial" panose="020B0604020202020204" pitchFamily="34" charset="0"/>
              </a:rPr>
              <a:t>Les activités conduites en entreprises par l’apprenant sont recensées dans un portfolio </a:t>
            </a:r>
            <a:r>
              <a:rPr lang="fr-FR" sz="1400" dirty="0">
                <a:latin typeface="Arial" panose="020B0604020202020204" pitchFamily="34" charset="0"/>
                <a:cs typeface="Arial" panose="020B0604020202020204" pitchFamily="34" charset="0"/>
              </a:rPr>
              <a:t>« activités en entreprise </a:t>
            </a:r>
            <a:r>
              <a:rPr lang="fr-FR" sz="1400" dirty="0" smtClean="0">
                <a:latin typeface="Arial" panose="020B0604020202020204" pitchFamily="34" charset="0"/>
                <a:cs typeface="Arial" panose="020B0604020202020204" pitchFamily="34" charset="0"/>
              </a:rPr>
              <a:t>». Elles ont toutes vocation à être certifiées.</a:t>
            </a:r>
          </a:p>
          <a:p>
            <a:pPr marL="0" indent="0" algn="just">
              <a:spcBef>
                <a:spcPts val="600"/>
              </a:spcBef>
              <a:buNone/>
            </a:pPr>
            <a:endParaRPr lang="fr-FR" sz="1400" dirty="0" smtClean="0">
              <a:latin typeface="Arial" panose="020B0604020202020204" pitchFamily="34" charset="0"/>
              <a:cs typeface="Arial" panose="020B0604020202020204" pitchFamily="34" charset="0"/>
            </a:endParaRPr>
          </a:p>
          <a:p>
            <a:pPr marL="0" indent="0" algn="just">
              <a:spcBef>
                <a:spcPts val="600"/>
              </a:spcBef>
              <a:buNone/>
            </a:pPr>
            <a:r>
              <a:rPr lang="fr-FR" sz="1400" dirty="0" smtClean="0">
                <a:latin typeface="Arial" panose="020B0604020202020204" pitchFamily="34" charset="0"/>
                <a:cs typeface="Arial" panose="020B0604020202020204" pitchFamily="34" charset="0"/>
              </a:rPr>
              <a:t>L’individualisation de la formation est facilitée par l’utilisation du livret </a:t>
            </a:r>
            <a:r>
              <a:rPr lang="fr-FR" sz="1400" dirty="0">
                <a:latin typeface="Arial" panose="020B0604020202020204" pitchFamily="34" charset="0"/>
                <a:cs typeface="Arial" panose="020B0604020202020204" pitchFamily="34" charset="0"/>
              </a:rPr>
              <a:t>de suivi d’acquisition des </a:t>
            </a:r>
            <a:r>
              <a:rPr lang="fr-FR" sz="1400" dirty="0" smtClean="0">
                <a:latin typeface="Arial" panose="020B0604020202020204" pitchFamily="34" charset="0"/>
                <a:cs typeface="Arial" panose="020B0604020202020204" pitchFamily="34" charset="0"/>
              </a:rPr>
              <a:t>compétences. </a:t>
            </a:r>
          </a:p>
          <a:p>
            <a:pPr marL="0" indent="0" algn="just">
              <a:spcBef>
                <a:spcPts val="600"/>
              </a:spcBef>
              <a:buNone/>
            </a:pPr>
            <a:endParaRPr lang="fr-FR" sz="1400" dirty="0">
              <a:solidFill>
                <a:schemeClr val="tx1"/>
              </a:solidFill>
              <a:latin typeface="Arial" panose="020B0604020202020204" pitchFamily="34" charset="0"/>
              <a:cs typeface="Arial" panose="020B0604020202020204" pitchFamily="34" charset="0"/>
            </a:endParaRPr>
          </a:p>
          <a:p>
            <a:pPr marL="0" indent="0" algn="just">
              <a:spcBef>
                <a:spcPts val="600"/>
              </a:spcBef>
              <a:buNone/>
            </a:pPr>
            <a:r>
              <a:rPr lang="fr-FR" sz="1400" dirty="0" smtClean="0">
                <a:solidFill>
                  <a:schemeClr val="tx1"/>
                </a:solidFill>
                <a:latin typeface="Arial" panose="020B0604020202020204" pitchFamily="34" charset="0"/>
                <a:cs typeface="Arial" panose="020B0604020202020204" pitchFamily="34" charset="0"/>
              </a:rPr>
              <a:t>Les </a:t>
            </a:r>
            <a:r>
              <a:rPr lang="fr-FR" sz="1400" dirty="0">
                <a:solidFill>
                  <a:schemeClr val="tx1"/>
                </a:solidFill>
                <a:latin typeface="Arial" panose="020B0604020202020204" pitchFamily="34" charset="0"/>
                <a:cs typeface="Arial" panose="020B0604020202020204" pitchFamily="34" charset="0"/>
              </a:rPr>
              <a:t>évolutions techniques rendent poreuses les frontières des métiers du génie électrique</a:t>
            </a:r>
            <a:r>
              <a:rPr lang="fr-FR" sz="1400" dirty="0">
                <a:latin typeface="Arial" panose="020B0604020202020204" pitchFamily="34" charset="0"/>
                <a:cs typeface="Arial" panose="020B0604020202020204" pitchFamily="34" charset="0"/>
              </a:rPr>
              <a:t>. Même si </a:t>
            </a:r>
            <a:r>
              <a:rPr lang="fr-FR" sz="1400" kern="0" dirty="0">
                <a:latin typeface="Arial" panose="020B0604020202020204" pitchFamily="34" charset="0"/>
                <a:cs typeface="Arial" panose="020B0604020202020204" pitchFamily="34" charset="0"/>
              </a:rPr>
              <a:t>le titulaire du bac pro MELEC et celui du bac pro SN mettent en œuvre les mêmes technologies, très régulièrement ces dernières sont abordées avec les objectifs différents. </a:t>
            </a:r>
            <a:r>
              <a:rPr lang="fr-FR" sz="1400" kern="0" dirty="0" smtClean="0">
                <a:latin typeface="Arial" panose="020B0604020202020204" pitchFamily="34" charset="0"/>
                <a:cs typeface="Arial" panose="020B0604020202020204" pitchFamily="34" charset="0"/>
              </a:rPr>
              <a:t>D</a:t>
            </a:r>
            <a:r>
              <a:rPr lang="fr-FR" sz="1400" dirty="0" smtClean="0">
                <a:solidFill>
                  <a:schemeClr val="tx1"/>
                </a:solidFill>
                <a:latin typeface="Arial" panose="020B0604020202020204" pitchFamily="34" charset="0"/>
                <a:cs typeface="Arial" panose="020B0604020202020204" pitchFamily="34" charset="0"/>
              </a:rPr>
              <a:t>es </a:t>
            </a:r>
            <a:r>
              <a:rPr lang="fr-FR" sz="1400" dirty="0">
                <a:solidFill>
                  <a:schemeClr val="tx1"/>
                </a:solidFill>
                <a:latin typeface="Arial" panose="020B0604020202020204" pitchFamily="34" charset="0"/>
                <a:cs typeface="Arial" panose="020B0604020202020204" pitchFamily="34" charset="0"/>
              </a:rPr>
              <a:t>activités </a:t>
            </a:r>
            <a:r>
              <a:rPr lang="fr-FR" sz="1400" dirty="0" smtClean="0">
                <a:solidFill>
                  <a:schemeClr val="tx1"/>
                </a:solidFill>
                <a:latin typeface="Arial" panose="020B0604020202020204" pitchFamily="34" charset="0"/>
                <a:cs typeface="Arial" panose="020B0604020202020204" pitchFamily="34" charset="0"/>
              </a:rPr>
              <a:t>professionnelles, voir </a:t>
            </a:r>
            <a:r>
              <a:rPr lang="fr-FR" sz="1400" dirty="0">
                <a:solidFill>
                  <a:schemeClr val="tx1"/>
                </a:solidFill>
                <a:latin typeface="Arial" panose="020B0604020202020204" pitchFamily="34" charset="0"/>
                <a:cs typeface="Arial" panose="020B0604020202020204" pitchFamily="34" charset="0"/>
              </a:rPr>
              <a:t>des </a:t>
            </a:r>
            <a:r>
              <a:rPr lang="fr-FR" sz="1400" dirty="0" smtClean="0">
                <a:solidFill>
                  <a:schemeClr val="tx1"/>
                </a:solidFill>
                <a:latin typeface="Arial" panose="020B0604020202020204" pitchFamily="34" charset="0"/>
                <a:cs typeface="Arial" panose="020B0604020202020204" pitchFamily="34" charset="0"/>
              </a:rPr>
              <a:t>chantiers, </a:t>
            </a:r>
            <a:r>
              <a:rPr lang="fr-FR" sz="1400" dirty="0">
                <a:solidFill>
                  <a:schemeClr val="tx1"/>
                </a:solidFill>
                <a:latin typeface="Arial" panose="020B0604020202020204" pitchFamily="34" charset="0"/>
                <a:cs typeface="Arial" panose="020B0604020202020204" pitchFamily="34" charset="0"/>
              </a:rPr>
              <a:t>pourront être conduits sur le même plateau </a:t>
            </a:r>
            <a:r>
              <a:rPr lang="fr-FR" sz="1400" dirty="0" smtClean="0">
                <a:solidFill>
                  <a:schemeClr val="tx1"/>
                </a:solidFill>
                <a:latin typeface="Arial" panose="020B0604020202020204" pitchFamily="34" charset="0"/>
                <a:cs typeface="Arial" panose="020B0604020202020204" pitchFamily="34" charset="0"/>
              </a:rPr>
              <a:t>technique et ainsi bénéficier de la complémentarité des deux formations. </a:t>
            </a:r>
            <a:r>
              <a:rPr lang="fr-FR" sz="1400" i="1" dirty="0" smtClean="0">
                <a:solidFill>
                  <a:srgbClr val="0000CC"/>
                </a:solidFill>
                <a:latin typeface="Arial" panose="020B0604020202020204" pitchFamily="34" charset="0"/>
                <a:cs typeface="Arial" panose="020B0604020202020204" pitchFamily="34" charset="0"/>
                <a:hlinkClick r:id="rId2" action="ppaction://hlinkfile"/>
              </a:rPr>
              <a:t>(</a:t>
            </a:r>
            <a:r>
              <a:rPr lang="fr-FR" sz="1400" i="1" dirty="0" smtClean="0">
                <a:solidFill>
                  <a:schemeClr val="tx1"/>
                </a:solidFill>
                <a:latin typeface="Arial" panose="020B0604020202020204" pitchFamily="34" charset="0"/>
                <a:cs typeface="Arial" panose="020B0604020202020204" pitchFamily="34" charset="0"/>
                <a:hlinkClick r:id="rId2" action="ppaction://hlinkfile"/>
              </a:rPr>
              <a:t>Développement </a:t>
            </a:r>
            <a:r>
              <a:rPr lang="fr-FR" sz="1400" i="1" dirty="0">
                <a:solidFill>
                  <a:schemeClr val="tx1"/>
                </a:solidFill>
                <a:latin typeface="Arial" panose="020B0604020202020204" pitchFamily="34" charset="0"/>
                <a:cs typeface="Arial" panose="020B0604020202020204" pitchFamily="34" charset="0"/>
                <a:hlinkClick r:id="rId2" action="ppaction://hlinkfile"/>
              </a:rPr>
              <a:t>de la coactivité avec bac pro SN)</a:t>
            </a:r>
            <a:endParaRPr lang="fr-FR" sz="1400" dirty="0" smtClean="0">
              <a:solidFill>
                <a:schemeClr val="tx1"/>
              </a:solidFill>
              <a:latin typeface="Arial" panose="020B0604020202020204" pitchFamily="34" charset="0"/>
              <a:cs typeface="Arial" panose="020B0604020202020204" pitchFamily="34" charset="0"/>
            </a:endParaRPr>
          </a:p>
          <a:p>
            <a:pPr marL="0" indent="0" algn="just">
              <a:spcBef>
                <a:spcPts val="600"/>
              </a:spcBef>
              <a:buNone/>
            </a:pPr>
            <a:r>
              <a:rPr lang="fr-FR" sz="1400" dirty="0" smtClean="0">
                <a:solidFill>
                  <a:schemeClr val="tx1"/>
                </a:solidFill>
                <a:latin typeface="Arial" panose="020B0604020202020204" pitchFamily="34" charset="0"/>
                <a:cs typeface="Arial" panose="020B0604020202020204" pitchFamily="34" charset="0"/>
              </a:rPr>
              <a:t>Cette </a:t>
            </a:r>
            <a:r>
              <a:rPr lang="fr-FR" sz="1400" dirty="0">
                <a:solidFill>
                  <a:schemeClr val="tx1"/>
                </a:solidFill>
                <a:latin typeface="Arial" panose="020B0604020202020204" pitchFamily="34" charset="0"/>
                <a:cs typeface="Arial" panose="020B0604020202020204" pitchFamily="34" charset="0"/>
              </a:rPr>
              <a:t>co-activité peut aussi s’étendre à d’autres sections (par exemple CAP PROELEC, BTS </a:t>
            </a:r>
            <a:r>
              <a:rPr lang="fr-FR" sz="1400" dirty="0" smtClean="0">
                <a:solidFill>
                  <a:schemeClr val="tx1"/>
                </a:solidFill>
                <a:latin typeface="Arial" panose="020B0604020202020204" pitchFamily="34" charset="0"/>
                <a:cs typeface="Arial" panose="020B0604020202020204" pitchFamily="34" charset="0"/>
              </a:rPr>
              <a:t>électrotechnique, bac pro MEI …).</a:t>
            </a:r>
            <a:endParaRPr lang="fr-FR" sz="1400" i="1" dirty="0">
              <a:solidFill>
                <a:schemeClr val="tx1"/>
              </a:solidFill>
              <a:latin typeface="Arial" panose="020B0604020202020204" pitchFamily="34" charset="0"/>
              <a:cs typeface="Arial" panose="020B0604020202020204" pitchFamily="34" charset="0"/>
            </a:endParaRPr>
          </a:p>
        </p:txBody>
      </p:sp>
      <p:grpSp>
        <p:nvGrpSpPr>
          <p:cNvPr id="51" name="Groupe 50"/>
          <p:cNvGrpSpPr/>
          <p:nvPr/>
        </p:nvGrpSpPr>
        <p:grpSpPr>
          <a:xfrm>
            <a:off x="124665" y="125780"/>
            <a:ext cx="2503120" cy="841300"/>
            <a:chOff x="107504" y="57724"/>
            <a:chExt cx="2566801" cy="841300"/>
          </a:xfrm>
        </p:grpSpPr>
        <p:sp>
          <p:nvSpPr>
            <p:cNvPr id="52"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Image 37"/>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7</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9"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0"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1"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2"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4"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5"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39"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3" name="Flèche droite 42"/>
          <p:cNvSpPr/>
          <p:nvPr/>
        </p:nvSpPr>
        <p:spPr>
          <a:xfrm>
            <a:off x="-36512" y="220130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909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Ce qui change</a:t>
            </a:r>
            <a:r>
              <a:rPr lang="fr-FR" sz="1600" dirty="0">
                <a:solidFill>
                  <a:schemeClr val="tx1"/>
                </a:solidFill>
                <a:latin typeface="Arial" panose="020B0604020202020204" pitchFamily="34" charset="0"/>
                <a:cs typeface="Arial" panose="020B0604020202020204" pitchFamily="34" charset="0"/>
              </a:rPr>
              <a:t> </a:t>
            </a:r>
            <a:r>
              <a:rPr lang="fr-FR" sz="1600" dirty="0" smtClean="0">
                <a:solidFill>
                  <a:schemeClr val="tx1"/>
                </a:solidFill>
                <a:latin typeface="Arial" panose="020B0604020202020204" pitchFamily="34" charset="0"/>
                <a:cs typeface="Arial" panose="020B0604020202020204" pitchFamily="34" charset="0"/>
              </a:rPr>
              <a:t>(4/4)</a:t>
            </a:r>
            <a:endParaRPr lang="fr-FR" sz="1600" dirty="0">
              <a:solidFill>
                <a:schemeClr val="tx1"/>
              </a:solidFill>
              <a:latin typeface="Arial" panose="020B0604020202020204" pitchFamily="34" charset="0"/>
              <a:cs typeface="Arial" panose="020B0604020202020204" pitchFamily="34" charset="0"/>
            </a:endParaRPr>
          </a:p>
        </p:txBody>
      </p:sp>
      <p:sp>
        <p:nvSpPr>
          <p:cNvPr id="37" name="Espace réservé du contenu 2"/>
          <p:cNvSpPr>
            <a:spLocks noGrp="1"/>
          </p:cNvSpPr>
          <p:nvPr>
            <p:ph idx="1"/>
          </p:nvPr>
        </p:nvSpPr>
        <p:spPr>
          <a:xfrm>
            <a:off x="2843808" y="1412776"/>
            <a:ext cx="6192688" cy="5137926"/>
          </a:xfrm>
        </p:spPr>
        <p:txBody>
          <a:bodyPr>
            <a:noAutofit/>
          </a:bodyPr>
          <a:lstStyle/>
          <a:p>
            <a:pPr marL="0" indent="0" algn="just">
              <a:spcBef>
                <a:spcPts val="600"/>
              </a:spcBef>
              <a:buNone/>
            </a:pPr>
            <a:r>
              <a:rPr lang="fr-FR" sz="1400" b="1" u="sng" dirty="0">
                <a:solidFill>
                  <a:schemeClr val="tx1"/>
                </a:solidFill>
                <a:latin typeface="Arial" panose="020B0604020202020204" pitchFamily="34" charset="0"/>
                <a:cs typeface="Arial" panose="020B0604020202020204" pitchFamily="34" charset="0"/>
              </a:rPr>
              <a:t>Ce qui </a:t>
            </a:r>
            <a:r>
              <a:rPr lang="fr-FR" sz="1400" b="1" u="sng" dirty="0" smtClean="0">
                <a:solidFill>
                  <a:schemeClr val="tx1"/>
                </a:solidFill>
                <a:latin typeface="Arial" panose="020B0604020202020204" pitchFamily="34" charset="0"/>
                <a:cs typeface="Arial" panose="020B0604020202020204" pitchFamily="34" charset="0"/>
              </a:rPr>
              <a:t>reste inchangé !!!</a:t>
            </a:r>
          </a:p>
          <a:p>
            <a:pPr marL="177800" indent="-177800" algn="just">
              <a:spcBef>
                <a:spcPts val="600"/>
              </a:spcBef>
            </a:pPr>
            <a:r>
              <a:rPr lang="fr-FR" sz="1400" dirty="0" smtClean="0">
                <a:latin typeface="Arial" panose="020B0604020202020204" pitchFamily="34" charset="0"/>
                <a:cs typeface="Arial" panose="020B0604020202020204" pitchFamily="34" charset="0"/>
              </a:rPr>
              <a:t>Les activités de formation </a:t>
            </a:r>
            <a:r>
              <a:rPr lang="fr-FR" sz="1400" dirty="0">
                <a:latin typeface="Arial" panose="020B0604020202020204" pitchFamily="34" charset="0"/>
                <a:cs typeface="Arial" panose="020B0604020202020204" pitchFamily="34" charset="0"/>
              </a:rPr>
              <a:t>prennent </a:t>
            </a:r>
            <a:r>
              <a:rPr lang="fr-FR" sz="1400" dirty="0" smtClean="0">
                <a:latin typeface="Arial" panose="020B0604020202020204" pitchFamily="34" charset="0"/>
                <a:cs typeface="Arial" panose="020B0604020202020204" pitchFamily="34" charset="0"/>
              </a:rPr>
              <a:t>appui </a:t>
            </a:r>
            <a:r>
              <a:rPr lang="fr-FR" sz="1400" dirty="0">
                <a:latin typeface="Arial" panose="020B0604020202020204" pitchFamily="34" charset="0"/>
                <a:cs typeface="Arial" panose="020B0604020202020204" pitchFamily="34" charset="0"/>
              </a:rPr>
              <a:t>sur </a:t>
            </a:r>
            <a:r>
              <a:rPr lang="fr-FR" sz="1400" dirty="0" smtClean="0">
                <a:latin typeface="Arial" panose="020B0604020202020204" pitchFamily="34" charset="0"/>
                <a:cs typeface="Arial" panose="020B0604020202020204" pitchFamily="34" charset="0"/>
              </a:rPr>
              <a:t>des activités et des tâches professionnelles réelles et authentiques pour permettre aux apprenants d’appréhender et d’acquérir les compétences, connaissances et attitudes associées. </a:t>
            </a:r>
          </a:p>
          <a:p>
            <a:pPr marL="177800" indent="-177800" algn="just">
              <a:spcBef>
                <a:spcPts val="600"/>
              </a:spcBef>
            </a:pPr>
            <a:r>
              <a:rPr lang="fr-FR" sz="1400" dirty="0" smtClean="0">
                <a:latin typeface="Arial" panose="020B0604020202020204" pitchFamily="34" charset="0"/>
                <a:cs typeface="Arial" panose="020B0604020202020204" pitchFamily="34" charset="0"/>
              </a:rPr>
              <a:t>Le cœur de formation conduisant au bac pro MELEC s’exerce sur les secteurs d’activités des </a:t>
            </a:r>
            <a:r>
              <a:rPr lang="fr-FR" sz="1400" b="1" dirty="0" smtClean="0">
                <a:latin typeface="Arial" panose="020B0604020202020204" pitchFamily="34" charset="0"/>
                <a:cs typeface="Arial" panose="020B0604020202020204" pitchFamily="34" charset="0"/>
              </a:rPr>
              <a:t>bâtiments</a:t>
            </a:r>
            <a:r>
              <a:rPr lang="fr-FR" sz="1400" dirty="0" smtClean="0">
                <a:latin typeface="Arial" panose="020B0604020202020204" pitchFamily="34" charset="0"/>
                <a:cs typeface="Arial" panose="020B0604020202020204" pitchFamily="34" charset="0"/>
              </a:rPr>
              <a:t> (installations électriques) et de </a:t>
            </a:r>
            <a:r>
              <a:rPr lang="fr-FR" sz="1400" b="1" dirty="0" smtClean="0">
                <a:latin typeface="Arial" panose="020B0604020202020204" pitchFamily="34" charset="0"/>
                <a:cs typeface="Arial" panose="020B0604020202020204" pitchFamily="34" charset="0"/>
              </a:rPr>
              <a:t>l’industrie</a:t>
            </a:r>
            <a:r>
              <a:rPr lang="fr-FR" sz="1400" dirty="0" smtClean="0">
                <a:latin typeface="Arial" panose="020B0604020202020204" pitchFamily="34" charset="0"/>
                <a:cs typeface="Arial" panose="020B0604020202020204" pitchFamily="34" charset="0"/>
              </a:rPr>
              <a:t> (équipements et systèmes).</a:t>
            </a:r>
            <a:r>
              <a:rPr lang="fr-FR" sz="1400" dirty="0">
                <a:solidFill>
                  <a:schemeClr val="tx1"/>
                </a:solidFill>
                <a:latin typeface="Arial" panose="020B0604020202020204" pitchFamily="34" charset="0"/>
                <a:cs typeface="Arial" panose="020B0604020202020204" pitchFamily="34" charset="0"/>
              </a:rPr>
              <a:t> </a:t>
            </a:r>
            <a:endParaRPr lang="fr-FR" sz="1400" dirty="0" smtClean="0">
              <a:solidFill>
                <a:schemeClr val="tx1"/>
              </a:solidFill>
              <a:latin typeface="Arial" panose="020B0604020202020204" pitchFamily="34" charset="0"/>
              <a:cs typeface="Arial" panose="020B0604020202020204" pitchFamily="34" charset="0"/>
            </a:endParaRPr>
          </a:p>
          <a:p>
            <a:pPr marL="177800" indent="-177800" algn="just">
              <a:spcBef>
                <a:spcPts val="600"/>
              </a:spcBef>
            </a:pPr>
            <a:r>
              <a:rPr lang="fr-FR" sz="1400" dirty="0" smtClean="0">
                <a:solidFill>
                  <a:schemeClr val="tx1"/>
                </a:solidFill>
                <a:latin typeface="Arial" panose="020B0604020202020204" pitchFamily="34" charset="0"/>
                <a:cs typeface="Arial" panose="020B0604020202020204" pitchFamily="34" charset="0"/>
              </a:rPr>
              <a:t>La </a:t>
            </a:r>
            <a:r>
              <a:rPr lang="fr-FR" sz="1400" dirty="0">
                <a:solidFill>
                  <a:schemeClr val="tx1"/>
                </a:solidFill>
                <a:latin typeface="Arial" panose="020B0604020202020204" pitchFamily="34" charset="0"/>
                <a:cs typeface="Arial" panose="020B0604020202020204" pitchFamily="34" charset="0"/>
              </a:rPr>
              <a:t>réalisation et la </a:t>
            </a:r>
            <a:r>
              <a:rPr lang="fr-FR" sz="1400" dirty="0" smtClean="0">
                <a:solidFill>
                  <a:schemeClr val="tx1"/>
                </a:solidFill>
                <a:latin typeface="Arial" panose="020B0604020202020204" pitchFamily="34" charset="0"/>
                <a:cs typeface="Arial" panose="020B0604020202020204" pitchFamily="34" charset="0"/>
              </a:rPr>
              <a:t>livraison (dont la mise en service) </a:t>
            </a:r>
            <a:r>
              <a:rPr lang="fr-FR" sz="1400" dirty="0">
                <a:solidFill>
                  <a:schemeClr val="tx1"/>
                </a:solidFill>
                <a:latin typeface="Arial" panose="020B0604020202020204" pitchFamily="34" charset="0"/>
                <a:cs typeface="Arial" panose="020B0604020202020204" pitchFamily="34" charset="0"/>
              </a:rPr>
              <a:t>d’une installation constituent le cœur des activités des métiers de l’électricité.</a:t>
            </a:r>
          </a:p>
          <a:p>
            <a:pPr marL="177800" indent="-177800" algn="just">
              <a:spcBef>
                <a:spcPts val="600"/>
              </a:spcBef>
            </a:pPr>
            <a:r>
              <a:rPr lang="fr-FR" sz="1400" dirty="0">
                <a:latin typeface="Arial" panose="020B0604020202020204" pitchFamily="34" charset="0"/>
                <a:cs typeface="Arial" panose="020B0604020202020204" pitchFamily="34" charset="0"/>
              </a:rPr>
              <a:t>L’importance des </a:t>
            </a:r>
            <a:r>
              <a:rPr lang="fr-FR" sz="1400" dirty="0" smtClean="0">
                <a:latin typeface="Arial" panose="020B0604020202020204" pitchFamily="34" charset="0"/>
                <a:cs typeface="Arial" panose="020B0604020202020204" pitchFamily="34" charset="0"/>
              </a:rPr>
              <a:t>périodes de formation en milieu professionnel (PFMP) </a:t>
            </a:r>
            <a:r>
              <a:rPr lang="fr-FR" sz="1400" dirty="0">
                <a:latin typeface="Arial" panose="020B0604020202020204" pitchFamily="34" charset="0"/>
                <a:cs typeface="Arial" panose="020B0604020202020204" pitchFamily="34" charset="0"/>
              </a:rPr>
              <a:t>et la notion d’alternance sont réaffirmées. Elles font partie, à part entière, du processus de formation professionnelle</a:t>
            </a:r>
            <a:r>
              <a:rPr lang="fr-FR" sz="1400" dirty="0" smtClean="0">
                <a:latin typeface="Arial" panose="020B0604020202020204" pitchFamily="34" charset="0"/>
                <a:cs typeface="Arial" panose="020B0604020202020204" pitchFamily="34" charset="0"/>
              </a:rPr>
              <a:t>. Pour les apprenants sous statut scol</a:t>
            </a:r>
            <a:r>
              <a:rPr lang="fr-FR" sz="1400" dirty="0">
                <a:latin typeface="Arial" panose="020B0604020202020204" pitchFamily="34" charset="0"/>
                <a:cs typeface="Arial" panose="020B0604020202020204" pitchFamily="34" charset="0"/>
              </a:rPr>
              <a:t>a</a:t>
            </a:r>
            <a:r>
              <a:rPr lang="fr-FR" sz="1400" dirty="0" smtClean="0">
                <a:latin typeface="Arial" panose="020B0604020202020204" pitchFamily="34" charset="0"/>
                <a:cs typeface="Arial" panose="020B0604020202020204" pitchFamily="34" charset="0"/>
              </a:rPr>
              <a:t>ire, la durée réglementaire des PFMP est de 22 semaines réparties sur le cycle trois ans de la formation bac pro. </a:t>
            </a:r>
            <a:endParaRPr lang="fr-FR" sz="1400" dirty="0">
              <a:latin typeface="Arial" panose="020B0604020202020204" pitchFamily="34" charset="0"/>
              <a:cs typeface="Arial" panose="020B0604020202020204" pitchFamily="34" charset="0"/>
            </a:endParaRPr>
          </a:p>
          <a:p>
            <a:pPr marL="177800" indent="0" algn="just">
              <a:spcBef>
                <a:spcPts val="600"/>
              </a:spcBef>
              <a:buNone/>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activités menées en entreprise </a:t>
            </a:r>
            <a:r>
              <a:rPr lang="fr-FR" sz="1400" dirty="0" smtClean="0">
                <a:latin typeface="Arial" panose="020B0604020202020204" pitchFamily="34" charset="0"/>
                <a:cs typeface="Arial" panose="020B0604020202020204" pitchFamily="34" charset="0"/>
              </a:rPr>
              <a:t>sont évaluées de manière certificative.  </a:t>
            </a:r>
            <a:endParaRPr lang="fr-FR" sz="1400" dirty="0">
              <a:latin typeface="Arial" panose="020B0604020202020204" pitchFamily="34" charset="0"/>
              <a:cs typeface="Arial" panose="020B0604020202020204" pitchFamily="34" charset="0"/>
            </a:endParaRPr>
          </a:p>
          <a:p>
            <a:pPr marL="177800" indent="-177800" algn="just">
              <a:spcBef>
                <a:spcPts val="600"/>
              </a:spcBef>
            </a:pPr>
            <a:r>
              <a:rPr lang="fr-FR" sz="1400" dirty="0" smtClean="0">
                <a:latin typeface="Arial" panose="020B0604020202020204" pitchFamily="34" charset="0"/>
                <a:cs typeface="Arial" panose="020B0604020202020204" pitchFamily="34" charset="0"/>
              </a:rPr>
              <a:t>Les enseignements sont organisés selon la grille horaire N°1 (arrêté </a:t>
            </a:r>
            <a:r>
              <a:rPr lang="fr-FR" sz="1400" dirty="0">
                <a:latin typeface="Arial" panose="020B0604020202020204" pitchFamily="34" charset="0"/>
                <a:cs typeface="Arial" panose="020B0604020202020204" pitchFamily="34" charset="0"/>
              </a:rPr>
              <a:t>du 12-6-2015) </a:t>
            </a:r>
            <a:r>
              <a:rPr lang="fr-FR" sz="1100" dirty="0" smtClean="0">
                <a:latin typeface="Arial" panose="020B0604020202020204" pitchFamily="34" charset="0"/>
                <a:cs typeface="Arial" panose="020B0604020202020204" pitchFamily="34" charset="0"/>
                <a:hlinkClick r:id="rId2"/>
              </a:rPr>
              <a:t>http</a:t>
            </a:r>
            <a:r>
              <a:rPr lang="fr-FR" sz="1100" dirty="0">
                <a:latin typeface="Arial" panose="020B0604020202020204" pitchFamily="34" charset="0"/>
                <a:cs typeface="Arial" panose="020B0604020202020204" pitchFamily="34" charset="0"/>
                <a:hlinkClick r:id="rId2"/>
              </a:rPr>
              <a:t>://</a:t>
            </a:r>
            <a:r>
              <a:rPr lang="fr-FR" sz="1100" dirty="0" smtClean="0">
                <a:latin typeface="Arial" panose="020B0604020202020204" pitchFamily="34" charset="0"/>
                <a:cs typeface="Arial" panose="020B0604020202020204" pitchFamily="34" charset="0"/>
                <a:hlinkClick r:id="rId2"/>
              </a:rPr>
              <a:t>www.education.gouv.fr/pid285/bulletin_officiel.html?cid_bo=90379</a:t>
            </a:r>
            <a:r>
              <a:rPr lang="fr-FR" sz="1100" dirty="0" smtClean="0">
                <a:latin typeface="Arial" panose="020B0604020202020204" pitchFamily="34" charset="0"/>
                <a:cs typeface="Arial" panose="020B0604020202020204" pitchFamily="34" charset="0"/>
              </a:rPr>
              <a:t> . </a:t>
            </a:r>
            <a:endParaRPr lang="fr-FR" sz="1400" dirty="0" smtClean="0">
              <a:latin typeface="Arial" panose="020B0604020202020204" pitchFamily="34" charset="0"/>
              <a:cs typeface="Arial" panose="020B0604020202020204" pitchFamily="34" charset="0"/>
            </a:endParaRPr>
          </a:p>
          <a:p>
            <a:pPr marL="177800" indent="-177800" algn="just">
              <a:spcBef>
                <a:spcPts val="600"/>
              </a:spcBef>
            </a:pPr>
            <a:r>
              <a:rPr lang="fr-FR" sz="1400" dirty="0" smtClean="0">
                <a:latin typeface="Arial" panose="020B0604020202020204" pitchFamily="34" charset="0"/>
                <a:cs typeface="Arial" panose="020B0604020202020204" pitchFamily="34" charset="0"/>
              </a:rPr>
              <a:t>La rénovation réaffirme le maintien </a:t>
            </a:r>
            <a:r>
              <a:rPr lang="fr-FR" sz="1400" dirty="0">
                <a:latin typeface="Arial" panose="020B0604020202020204" pitchFamily="34" charset="0"/>
                <a:cs typeface="Arial" panose="020B0604020202020204" pitchFamily="34" charset="0"/>
              </a:rPr>
              <a:t>des deux </a:t>
            </a:r>
            <a:r>
              <a:rPr lang="fr-FR" sz="1400" dirty="0" smtClean="0">
                <a:latin typeface="Arial" panose="020B0604020202020204" pitchFamily="34" charset="0"/>
                <a:cs typeface="Arial" panose="020B0604020202020204" pitchFamily="34" charset="0"/>
              </a:rPr>
              <a:t>objectifs : l’</a:t>
            </a:r>
            <a:r>
              <a:rPr lang="fr-FR" sz="1400" b="1" dirty="0" smtClean="0">
                <a:latin typeface="Arial" panose="020B0604020202020204" pitchFamily="34" charset="0"/>
                <a:cs typeface="Arial" panose="020B0604020202020204" pitchFamily="34" charset="0"/>
              </a:rPr>
              <a:t>insertion</a:t>
            </a:r>
            <a:r>
              <a:rPr lang="fr-FR" sz="1400" dirty="0" smtClean="0">
                <a:latin typeface="Arial" panose="020B0604020202020204" pitchFamily="34" charset="0"/>
                <a:cs typeface="Arial" panose="020B0604020202020204" pitchFamily="34" charset="0"/>
              </a:rPr>
              <a:t> professionnelle et la </a:t>
            </a:r>
            <a:r>
              <a:rPr lang="fr-FR" sz="1400" b="1" dirty="0">
                <a:latin typeface="Arial" panose="020B0604020202020204" pitchFamily="34" charset="0"/>
                <a:cs typeface="Arial" panose="020B0604020202020204" pitchFamily="34" charset="0"/>
              </a:rPr>
              <a:t>poursuite </a:t>
            </a:r>
            <a:r>
              <a:rPr lang="fr-FR" sz="1400" b="1" dirty="0" smtClean="0">
                <a:latin typeface="Arial" panose="020B0604020202020204" pitchFamily="34" charset="0"/>
                <a:cs typeface="Arial" panose="020B0604020202020204" pitchFamily="34" charset="0"/>
              </a:rPr>
              <a:t>d’études</a:t>
            </a:r>
            <a:r>
              <a:rPr lang="fr-FR" sz="1400" dirty="0" smtClean="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8</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1"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2"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4"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
        <p:nvSpPr>
          <p:cNvPr id="45" name="Flèche droite 44"/>
          <p:cNvSpPr/>
          <p:nvPr/>
        </p:nvSpPr>
        <p:spPr>
          <a:xfrm>
            <a:off x="-36512" y="220130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245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843808" y="1412776"/>
            <a:ext cx="6192688" cy="5137926"/>
          </a:xfrm>
          <a:prstGeom prst="rect">
            <a:avLst/>
          </a:prstGeom>
          <a:noFill/>
        </p:spPr>
        <p:txBody>
          <a:bodyPr wrap="square" rtlCol="0">
            <a:noAutofit/>
          </a:bodyPr>
          <a:lstStyle/>
          <a:p>
            <a:pPr lvl="0" algn="just">
              <a:spcBef>
                <a:spcPts val="600"/>
              </a:spcBef>
            </a:pP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hlinkClick r:id="rId2" action="ppaction://hlinkfile"/>
              </a:rPr>
              <a:t>L’approche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hlinkClick r:id="rId2" action="ppaction://hlinkfile"/>
              </a:rPr>
              <a:t>pédagogique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est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identique à celle qui doit être pratiquée en enseignement professionnel. </a:t>
            </a:r>
            <a:r>
              <a:rPr lang="fr-FR" sz="1400" b="1" dirty="0" smtClean="0">
                <a:solidFill>
                  <a:srgbClr val="000000"/>
                </a:solidFill>
                <a:latin typeface="Arial" panose="020B0604020202020204" pitchFamily="34" charset="0"/>
                <a:cs typeface="Arial" panose="020B0604020202020204" pitchFamily="34" charset="0"/>
                <a:sym typeface="Wingdings" panose="05000000000000000000" pitchFamily="2" charset="2"/>
              </a:rPr>
              <a:t>Redonner confiance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à chaque apprenant en le positionnant en situation de réussite par sa mise en activité sur des situations concrètes est essentiel. Cette pédagogie du détour pour appendre et acquérir compétences, attitudes </a:t>
            </a:r>
            <a:r>
              <a:rPr lang="fr-FR" sz="1400" dirty="0">
                <a:solidFill>
                  <a:srgbClr val="000000"/>
                </a:solidFill>
                <a:latin typeface="Arial" panose="020B0604020202020204" pitchFamily="34" charset="0"/>
                <a:cs typeface="Arial" panose="020B0604020202020204" pitchFamily="34" charset="0"/>
                <a:sym typeface="Wingdings" panose="05000000000000000000" pitchFamily="2" charset="2"/>
              </a:rPr>
              <a:t>et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connaissances (y compris scientifiquement)</a:t>
            </a:r>
            <a:r>
              <a:rPr lang="fr-FR" sz="14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fr-FR"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s’appliquent parfaitement en bac pro MELEC. </a:t>
            </a:r>
          </a:p>
          <a:p>
            <a:pPr lvl="0"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Les enjeux pour les métiers de l’électricité réclament des évolutions dans l’approche pédagogique.</a:t>
            </a:r>
            <a:r>
              <a:rPr lang="fr-FR" sz="1400" b="1" dirty="0" smtClean="0">
                <a:solidFill>
                  <a:srgbClr val="000000"/>
                </a:solidFill>
                <a:latin typeface="Arial" panose="020B0604020202020204" pitchFamily="34" charset="0"/>
                <a:cs typeface="Arial" panose="020B0604020202020204" pitchFamily="34" charset="0"/>
              </a:rPr>
              <a:t> Chantiers </a:t>
            </a:r>
            <a:r>
              <a:rPr lang="fr-FR" sz="1400" b="1" dirty="0">
                <a:solidFill>
                  <a:srgbClr val="000000"/>
                </a:solidFill>
                <a:latin typeface="Arial" panose="020B0604020202020204" pitchFamily="34" charset="0"/>
                <a:cs typeface="Arial" panose="020B0604020202020204" pitchFamily="34" charset="0"/>
              </a:rPr>
              <a:t>et </a:t>
            </a:r>
            <a:r>
              <a:rPr lang="fr-FR" sz="1400" b="1" dirty="0" smtClean="0">
                <a:solidFill>
                  <a:srgbClr val="000000"/>
                </a:solidFill>
                <a:latin typeface="Arial" panose="020B0604020202020204" pitchFamily="34" charset="0"/>
                <a:cs typeface="Arial" panose="020B0604020202020204" pitchFamily="34" charset="0"/>
              </a:rPr>
              <a:t>projets conduits </a:t>
            </a:r>
            <a:r>
              <a:rPr lang="fr-FR" sz="1400" b="1" dirty="0">
                <a:solidFill>
                  <a:srgbClr val="000000"/>
                </a:solidFill>
                <a:latin typeface="Arial" panose="020B0604020202020204" pitchFamily="34" charset="0"/>
                <a:cs typeface="Arial" panose="020B0604020202020204" pitchFamily="34" charset="0"/>
              </a:rPr>
              <a:t>en </a:t>
            </a:r>
            <a:r>
              <a:rPr lang="fr-FR" sz="1400" b="1" dirty="0" smtClean="0">
                <a:solidFill>
                  <a:srgbClr val="000000"/>
                </a:solidFill>
                <a:latin typeface="Arial" panose="020B0604020202020204" pitchFamily="34" charset="0"/>
                <a:cs typeface="Arial" panose="020B0604020202020204" pitchFamily="34" charset="0"/>
              </a:rPr>
              <a:t>co-activité</a:t>
            </a:r>
            <a:r>
              <a:rPr lang="fr-FR" sz="1400" dirty="0" smtClean="0">
                <a:solidFill>
                  <a:srgbClr val="000000"/>
                </a:solidFill>
                <a:latin typeface="Arial" panose="020B0604020202020204" pitchFamily="34" charset="0"/>
                <a:cs typeface="Arial" panose="020B0604020202020204" pitchFamily="34" charset="0"/>
              </a:rPr>
              <a:t> sont à favoriser pour </a:t>
            </a:r>
            <a:r>
              <a:rPr lang="fr-FR" sz="1400" dirty="0">
                <a:solidFill>
                  <a:srgbClr val="000000"/>
                </a:solidFill>
                <a:latin typeface="Arial" panose="020B0604020202020204" pitchFamily="34" charset="0"/>
                <a:cs typeface="Arial" panose="020B0604020202020204" pitchFamily="34" charset="0"/>
              </a:rPr>
              <a:t>mettre en œuvre la formation bac pro </a:t>
            </a:r>
            <a:r>
              <a:rPr lang="fr-FR" sz="1400" dirty="0" smtClean="0">
                <a:solidFill>
                  <a:srgbClr val="000000"/>
                </a:solidFill>
                <a:latin typeface="Arial" panose="020B0604020202020204" pitchFamily="34" charset="0"/>
                <a:cs typeface="Arial" panose="020B0604020202020204" pitchFamily="34" charset="0"/>
              </a:rPr>
              <a:t>MELEC au détriment de la notion </a:t>
            </a:r>
            <a:r>
              <a:rPr lang="fr-FR" sz="1400" dirty="0">
                <a:solidFill>
                  <a:srgbClr val="000000"/>
                </a:solidFill>
                <a:latin typeface="Arial" panose="020B0604020202020204" pitchFamily="34" charset="0"/>
                <a:cs typeface="Arial" panose="020B0604020202020204" pitchFamily="34" charset="0"/>
              </a:rPr>
              <a:t>de TP tournants </a:t>
            </a:r>
            <a:r>
              <a:rPr lang="fr-FR" sz="1400" dirty="0" smtClean="0">
                <a:solidFill>
                  <a:srgbClr val="000000"/>
                </a:solidFill>
                <a:latin typeface="Arial" panose="020B0604020202020204" pitchFamily="34" charset="0"/>
                <a:cs typeface="Arial" panose="020B0604020202020204" pitchFamily="34" charset="0"/>
              </a:rPr>
              <a:t>moins appropriée.</a:t>
            </a:r>
          </a:p>
          <a:p>
            <a:pPr algn="just">
              <a:spcBef>
                <a:spcPts val="600"/>
              </a:spcBef>
            </a:pPr>
            <a:endParaRPr lang="fr-FR" sz="1400" dirty="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solidFill>
                  <a:srgbClr val="000000"/>
                </a:solidFill>
                <a:latin typeface="Arial" panose="020B0604020202020204" pitchFamily="34" charset="0"/>
                <a:cs typeface="Arial" panose="020B0604020202020204" pitchFamily="34" charset="0"/>
              </a:rPr>
              <a:t>Les « outils » de préparation des situations d’enseignement permettent à chaque équipe de préparer le projet de formation.</a:t>
            </a:r>
          </a:p>
          <a:p>
            <a:pPr algn="just">
              <a:spcBef>
                <a:spcPts val="600"/>
              </a:spcBef>
            </a:pPr>
            <a:endParaRPr lang="fr-FR" sz="1400" dirty="0" smtClean="0">
              <a:solidFill>
                <a:srgbClr val="000000"/>
              </a:solidFill>
              <a:latin typeface="Arial" panose="020B0604020202020204" pitchFamily="34" charset="0"/>
              <a:cs typeface="Arial" panose="020B0604020202020204" pitchFamily="34" charset="0"/>
            </a:endParaRPr>
          </a:p>
          <a:p>
            <a:pPr algn="just">
              <a:spcBef>
                <a:spcPts val="600"/>
              </a:spcBef>
            </a:pPr>
            <a:r>
              <a:rPr lang="fr-FR" sz="1400" dirty="0" smtClean="0">
                <a:latin typeface="Arial" panose="020B0604020202020204" pitchFamily="34" charset="0"/>
                <a:cs typeface="Arial" panose="020B0604020202020204" pitchFamily="34" charset="0"/>
              </a:rPr>
              <a:t>Chaque équipe est encouragée à </a:t>
            </a:r>
            <a:r>
              <a:rPr lang="fr-FR" sz="1400" b="1" dirty="0" smtClean="0">
                <a:latin typeface="Arial" panose="020B0604020202020204" pitchFamily="34" charset="0"/>
                <a:cs typeface="Arial" panose="020B0604020202020204" pitchFamily="34" charset="0"/>
              </a:rPr>
              <a:t>développer l’innovation </a:t>
            </a:r>
            <a:r>
              <a:rPr lang="fr-FR" sz="1400" b="1" dirty="0">
                <a:latin typeface="Arial" panose="020B0604020202020204" pitchFamily="34" charset="0"/>
                <a:cs typeface="Arial" panose="020B0604020202020204" pitchFamily="34" charset="0"/>
              </a:rPr>
              <a:t>et l’expérimentation pédagogiques </a:t>
            </a:r>
            <a:r>
              <a:rPr lang="fr-FR" sz="1400" dirty="0" smtClean="0">
                <a:latin typeface="Arial" panose="020B0604020202020204" pitchFamily="34" charset="0"/>
                <a:cs typeface="Arial" panose="020B0604020202020204" pitchFamily="34" charset="0"/>
              </a:rPr>
              <a:t>afin de rendre plus efficiente encore la formation bac pro MELEC.</a:t>
            </a:r>
          </a:p>
          <a:p>
            <a:pPr algn="just">
              <a:spcBef>
                <a:spcPts val="600"/>
              </a:spcBef>
            </a:pPr>
            <a:r>
              <a:rPr lang="fr-FR" sz="1400" dirty="0" smtClean="0">
                <a:latin typeface="Arial" panose="020B0604020202020204" pitchFamily="34" charset="0"/>
                <a:cs typeface="Arial" panose="020B0604020202020204" pitchFamily="34" charset="0"/>
              </a:rPr>
              <a:t>Le </a:t>
            </a:r>
            <a:r>
              <a:rPr lang="fr-FR" sz="1400" b="1" dirty="0" smtClean="0">
                <a:latin typeface="Arial" panose="020B0604020202020204" pitchFamily="34" charset="0"/>
                <a:cs typeface="Arial" panose="020B0604020202020204" pitchFamily="34" charset="0"/>
              </a:rPr>
              <a:t>travail personnel de l’apprenant est </a:t>
            </a:r>
            <a:r>
              <a:rPr lang="fr-FR" sz="1400" dirty="0" smtClean="0">
                <a:latin typeface="Arial" panose="020B0604020202020204" pitchFamily="34" charset="0"/>
                <a:cs typeface="Arial" panose="020B0604020202020204" pitchFamily="34" charset="0"/>
              </a:rPr>
              <a:t>indispensable à  tout apprentissage et notamment celui d’un métier. Chaque équipe doit réinvestir cette question pour proposer de nouvelles modalités (ex : classe inversée…). </a:t>
            </a:r>
            <a:endParaRPr lang="fr-FR" sz="1400" dirty="0">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61"/>
          <p:cNvSpPr/>
          <p:nvPr/>
        </p:nvSpPr>
        <p:spPr>
          <a:xfrm>
            <a:off x="-39428" y="0"/>
            <a:ext cx="2811228" cy="6857999"/>
          </a:xfrm>
          <a:prstGeom prst="rect">
            <a:avLst/>
          </a:prstGeom>
          <a:solidFill>
            <a:srgbClr val="00D600">
              <a:alpha val="67000"/>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82" name="ZoneTexte 66"/>
          <p:cNvSpPr txBox="1"/>
          <p:nvPr/>
        </p:nvSpPr>
        <p:spPr>
          <a:xfrm>
            <a:off x="2915816" y="143231"/>
            <a:ext cx="4968552" cy="769441"/>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dirty="0" smtClean="0">
                <a:solidFill>
                  <a:srgbClr val="000000"/>
                </a:solidFill>
                <a:latin typeface="Arial" panose="020B0604020202020204" pitchFamily="34" charset="0"/>
                <a:cs typeface="Arial" panose="020B0604020202020204" pitchFamily="34" charset="0"/>
              </a:rPr>
              <a:t>BAC PRO métiers de l’électricité et de ses environnements connectés</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83" name="Connecteur droit 82"/>
          <p:cNvCxnSpPr/>
          <p:nvPr/>
        </p:nvCxnSpPr>
        <p:spPr>
          <a:xfrm>
            <a:off x="2771800" y="908720"/>
            <a:ext cx="6381416"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771800" y="1017504"/>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Approche pédagogique générale</a:t>
            </a:r>
            <a:r>
              <a:rPr lang="fr-FR" sz="1600" dirty="0" smtClean="0">
                <a:solidFill>
                  <a:schemeClr val="tx1"/>
                </a:solidFill>
                <a:latin typeface="Arial" panose="020B0604020202020204" pitchFamily="34" charset="0"/>
                <a:cs typeface="Arial" panose="020B0604020202020204" pitchFamily="34" charset="0"/>
              </a:rPr>
              <a:t> (1/2)</a:t>
            </a:r>
          </a:p>
        </p:txBody>
      </p:sp>
      <p:grpSp>
        <p:nvGrpSpPr>
          <p:cNvPr id="19" name="Groupe 18"/>
          <p:cNvGrpSpPr/>
          <p:nvPr/>
        </p:nvGrpSpPr>
        <p:grpSpPr>
          <a:xfrm>
            <a:off x="124665" y="125780"/>
            <a:ext cx="2503120" cy="841300"/>
            <a:chOff x="107504" y="57724"/>
            <a:chExt cx="2566801" cy="841300"/>
          </a:xfrm>
        </p:grpSpPr>
        <p:sp>
          <p:nvSpPr>
            <p:cNvPr id="20" name="ZoneTexte 79"/>
            <p:cNvSpPr txBox="1"/>
            <p:nvPr/>
          </p:nvSpPr>
          <p:spPr>
            <a:xfrm>
              <a:off x="861576" y="116632"/>
              <a:ext cx="1812729"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BAC PRO MELEC</a:t>
              </a:r>
              <a:endParaRPr lang="fr-FR" sz="1400" b="1" i="0" u="none" strike="noStrike" kern="1200" cap="none" spc="0" baseline="0" dirty="0">
                <a:uFillTx/>
                <a:latin typeface="Arial" panose="020B0604020202020204"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724"/>
              <a:ext cx="754072"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Image 21"/>
          <p:cNvPicPr/>
          <p:nvPr/>
        </p:nvPicPr>
        <p:blipFill rotWithShape="1">
          <a:blip r:embed="rId4" cstate="print">
            <a:extLst>
              <a:ext uri="{28A0092B-C50C-407E-A947-70E740481C1C}">
                <a14:useLocalDpi xmlns:a14="http://schemas.microsoft.com/office/drawing/2010/main" val="0"/>
              </a:ext>
            </a:extLst>
          </a:blip>
          <a:srcRect l="23205" t="17863" r="16022" b="15292"/>
          <a:stretch/>
        </p:blipFill>
        <p:spPr bwMode="auto">
          <a:xfrm>
            <a:off x="8076864" y="41370"/>
            <a:ext cx="775970" cy="808990"/>
          </a:xfrm>
          <a:prstGeom prst="rect">
            <a:avLst/>
          </a:prstGeom>
          <a:ln>
            <a:noFill/>
          </a:ln>
          <a:extLst>
            <a:ext uri="{53640926-AAD7-44D8-BBD7-CCE9431645EC}">
              <a14:shadowObscured xmlns:a14="http://schemas.microsoft.com/office/drawing/2010/main"/>
            </a:ext>
          </a:extLst>
        </p:spPr>
      </p:pic>
      <p:sp>
        <p:nvSpPr>
          <p:cNvPr id="15" name="ZoneTexte 67">
            <a:hlinkClick r:id="rId5" action="ppaction://hlinksldjump"/>
          </p:cNvPr>
          <p:cNvSpPr txBox="1"/>
          <p:nvPr/>
        </p:nvSpPr>
        <p:spPr>
          <a:xfrm>
            <a:off x="149688" y="104570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Pourquoi cette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16"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9</a:t>
            </a:fld>
            <a:endParaRPr lang="fr-FR" dirty="0">
              <a:solidFill>
                <a:schemeClr val="tx1"/>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33186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latin typeface="Arial" panose="020B0604020202020204" pitchFamily="34" charset="0"/>
                <a:cs typeface="Arial" panose="020B0604020202020204" pitchFamily="34" charset="0"/>
              </a:rPr>
              <a:t>Constats</a:t>
            </a:r>
            <a:r>
              <a:rPr lang="fr-FR" sz="1200" b="1" dirty="0" smtClean="0">
                <a:solidFill>
                  <a:srgbClr val="FF0000"/>
                </a:solidFill>
                <a:latin typeface="Arial" panose="020B0604020202020204" pitchFamily="34" charset="0"/>
                <a:cs typeface="Arial" panose="020B0604020202020204" pitchFamily="34" charset="0"/>
              </a:rPr>
              <a:t>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161803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Enjeux</a:t>
            </a:r>
            <a:endParaRPr lang="fr-FR" sz="1200" dirty="0">
              <a:solidFill>
                <a:srgbClr val="000000"/>
              </a:solidFill>
              <a:latin typeface="Arial" panose="020B0604020202020204" pitchFamily="34" charset="0"/>
              <a:cs typeface="Arial" panose="020B0604020202020204" pitchFamily="34" charset="0"/>
            </a:endParaRPr>
          </a:p>
        </p:txBody>
      </p:sp>
      <p:sp>
        <p:nvSpPr>
          <p:cNvPr id="23" name="ZoneTexte 67">
            <a:hlinkClick r:id="" action="ppaction://noaction"/>
          </p:cNvPr>
          <p:cNvSpPr txBox="1"/>
          <p:nvPr/>
        </p:nvSpPr>
        <p:spPr>
          <a:xfrm>
            <a:off x="149688" y="19041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Contenu de la rénovation </a:t>
            </a:r>
            <a:endParaRPr lang="fr-FR" sz="1200" b="1" u="sng" dirty="0">
              <a:solidFill>
                <a:srgbClr val="000000"/>
              </a:solidFill>
              <a:latin typeface="Arial" panose="020B0604020202020204" pitchFamily="34" charset="0"/>
              <a:cs typeface="Arial" panose="020B0604020202020204" pitchFamily="34" charset="0"/>
            </a:endParaRPr>
          </a:p>
        </p:txBody>
      </p:sp>
      <p:sp>
        <p:nvSpPr>
          <p:cNvPr id="24" name="ZoneTexte 67">
            <a:hlinkClick r:id="rId8" action="ppaction://hlinksldjump"/>
          </p:cNvPr>
          <p:cNvSpPr txBox="1"/>
          <p:nvPr/>
        </p:nvSpPr>
        <p:spPr>
          <a:xfrm>
            <a:off x="149688" y="580196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Les référentiels</a:t>
            </a:r>
            <a:endParaRPr lang="fr-FR" sz="1200" b="1" u="sng" dirty="0">
              <a:solidFill>
                <a:srgbClr val="000000"/>
              </a:solidFill>
              <a:latin typeface="Arial" panose="020B0604020202020204" pitchFamily="34" charset="0"/>
              <a:cs typeface="Arial" panose="020B0604020202020204" pitchFamily="34" charset="0"/>
            </a:endParaRPr>
          </a:p>
        </p:txBody>
      </p:sp>
      <p:sp>
        <p:nvSpPr>
          <p:cNvPr id="25" name="ZoneTexte 67">
            <a:hlinkClick r:id="rId9" action="ppaction://hlinksldjump"/>
          </p:cNvPr>
          <p:cNvSpPr txBox="1"/>
          <p:nvPr/>
        </p:nvSpPr>
        <p:spPr>
          <a:xfrm>
            <a:off x="149688" y="219036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Ce qui change</a:t>
            </a:r>
            <a:endParaRPr lang="fr-FR" sz="1200" dirty="0">
              <a:solidFill>
                <a:srgbClr val="000000"/>
              </a:solidFill>
              <a:latin typeface="Arial" panose="020B0604020202020204" pitchFamily="34" charset="0"/>
              <a:cs typeface="Arial" panose="020B0604020202020204" pitchFamily="34" charset="0"/>
            </a:endParaRPr>
          </a:p>
        </p:txBody>
      </p:sp>
      <p:sp>
        <p:nvSpPr>
          <p:cNvPr id="26" name="ZoneTexte 67">
            <a:hlinkClick r:id="rId10" action="ppaction://hlinksldjump"/>
          </p:cNvPr>
          <p:cNvSpPr txBox="1"/>
          <p:nvPr/>
        </p:nvSpPr>
        <p:spPr>
          <a:xfrm>
            <a:off x="149688" y="247652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Approche pédagogique générale</a:t>
            </a:r>
            <a:endParaRPr lang="fr-FR" sz="1200" dirty="0">
              <a:solidFill>
                <a:srgbClr val="000000"/>
              </a:solidFill>
              <a:latin typeface="Arial" panose="020B0604020202020204" pitchFamily="34" charset="0"/>
              <a:cs typeface="Arial" panose="020B0604020202020204" pitchFamily="34" charset="0"/>
            </a:endParaRPr>
          </a:p>
        </p:txBody>
      </p:sp>
      <p:sp>
        <p:nvSpPr>
          <p:cNvPr id="27" name="ZoneTexte 67">
            <a:hlinkClick r:id="rId11" action="ppaction://hlinksldjump"/>
          </p:cNvPr>
          <p:cNvSpPr txBox="1"/>
          <p:nvPr/>
        </p:nvSpPr>
        <p:spPr>
          <a:xfrm>
            <a:off x="149688" y="304885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projet de formation </a:t>
            </a:r>
            <a:endParaRPr lang="fr-FR" sz="1200" dirty="0">
              <a:solidFill>
                <a:srgbClr val="000000"/>
              </a:solidFill>
              <a:latin typeface="Arial" panose="020B0604020202020204" pitchFamily="34" charset="0"/>
              <a:cs typeface="Arial" panose="020B0604020202020204" pitchFamily="34" charset="0"/>
            </a:endParaRPr>
          </a:p>
        </p:txBody>
      </p:sp>
      <p:sp>
        <p:nvSpPr>
          <p:cNvPr id="28" name="ZoneTexte 67">
            <a:hlinkClick r:id="rId12" action="ppaction://hlinksldjump"/>
          </p:cNvPr>
          <p:cNvSpPr txBox="1"/>
          <p:nvPr/>
        </p:nvSpPr>
        <p:spPr>
          <a:xfrm>
            <a:off x="149688" y="4943469"/>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La liaison Bac pro / BTS</a:t>
            </a:r>
            <a:endParaRPr lang="fr-FR" sz="1200" dirty="0">
              <a:solidFill>
                <a:srgbClr val="000000"/>
              </a:solidFill>
              <a:latin typeface="Arial" panose="020B0604020202020204" pitchFamily="34" charset="0"/>
              <a:cs typeface="Arial" panose="020B0604020202020204" pitchFamily="34" charset="0"/>
            </a:endParaRPr>
          </a:p>
        </p:txBody>
      </p:sp>
      <p:sp>
        <p:nvSpPr>
          <p:cNvPr id="29" name="ZoneTexte 67">
            <a:hlinkClick r:id="rId13" action="ppaction://hlinksldjump"/>
          </p:cNvPr>
          <p:cNvSpPr txBox="1"/>
          <p:nvPr/>
        </p:nvSpPr>
        <p:spPr>
          <a:xfrm>
            <a:off x="149688" y="465730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Numérique et apprentissages</a:t>
            </a:r>
            <a:endParaRPr lang="fr-FR" sz="1200" dirty="0">
              <a:solidFill>
                <a:srgbClr val="000000"/>
              </a:solidFill>
              <a:latin typeface="Arial" panose="020B0604020202020204" pitchFamily="34" charset="0"/>
              <a:cs typeface="Arial" panose="020B0604020202020204" pitchFamily="34" charset="0"/>
            </a:endParaRPr>
          </a:p>
        </p:txBody>
      </p:sp>
      <p:sp>
        <p:nvSpPr>
          <p:cNvPr id="30" name="ZoneTexte 67">
            <a:hlinkClick r:id="rId14" action="ppaction://hlinksldjump"/>
          </p:cNvPr>
          <p:cNvSpPr txBox="1"/>
          <p:nvPr/>
        </p:nvSpPr>
        <p:spPr>
          <a:xfrm>
            <a:off x="149688" y="3621180"/>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Enseigner la construction </a:t>
            </a:r>
            <a:endParaRPr lang="fr-FR" sz="1200" dirty="0">
              <a:solidFill>
                <a:srgbClr val="000000"/>
              </a:solidFill>
              <a:latin typeface="Arial" panose="020B0604020202020204" pitchFamily="34" charset="0"/>
              <a:cs typeface="Arial" panose="020B0604020202020204" pitchFamily="34" charset="0"/>
            </a:endParaRPr>
          </a:p>
        </p:txBody>
      </p:sp>
      <p:sp>
        <p:nvSpPr>
          <p:cNvPr id="31" name="ZoneTexte 67">
            <a:hlinkClick r:id="rId15" action="ppaction://hlinksldjump"/>
          </p:cNvPr>
          <p:cNvSpPr txBox="1"/>
          <p:nvPr/>
        </p:nvSpPr>
        <p:spPr>
          <a:xfrm>
            <a:off x="149688" y="2762688"/>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Suivi individuel par compétences</a:t>
            </a:r>
            <a:endParaRPr lang="fr-FR" sz="1200" dirty="0">
              <a:solidFill>
                <a:srgbClr val="000000"/>
              </a:solidFill>
              <a:latin typeface="Arial" panose="020B0604020202020204" pitchFamily="34" charset="0"/>
              <a:cs typeface="Arial" panose="020B0604020202020204" pitchFamily="34" charset="0"/>
            </a:endParaRPr>
          </a:p>
        </p:txBody>
      </p:sp>
      <p:sp>
        <p:nvSpPr>
          <p:cNvPr id="33" name="ZoneTexte 67">
            <a:hlinkClick r:id="rId16" action="ppaction://hlinksldjump"/>
          </p:cNvPr>
          <p:cNvSpPr txBox="1"/>
          <p:nvPr/>
        </p:nvSpPr>
        <p:spPr>
          <a:xfrm>
            <a:off x="149688" y="5229633"/>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espaces de formation</a:t>
            </a:r>
            <a:endParaRPr lang="fr-FR" sz="1200" dirty="0">
              <a:solidFill>
                <a:srgbClr val="000000"/>
              </a:solidFill>
              <a:latin typeface="Arial" panose="020B0604020202020204" pitchFamily="34" charset="0"/>
              <a:cs typeface="Arial" panose="020B0604020202020204" pitchFamily="34" charset="0"/>
            </a:endParaRPr>
          </a:p>
        </p:txBody>
      </p:sp>
      <p:sp>
        <p:nvSpPr>
          <p:cNvPr id="37" name="ZoneTexte 67">
            <a:hlinkClick r:id="rId17" action="ppaction://hlinksldjump"/>
          </p:cNvPr>
          <p:cNvSpPr txBox="1"/>
          <p:nvPr/>
        </p:nvSpPr>
        <p:spPr>
          <a:xfrm>
            <a:off x="149688" y="4371141"/>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 chantier pédagogique</a:t>
            </a:r>
            <a:endParaRPr lang="fr-FR" sz="1200" dirty="0">
              <a:solidFill>
                <a:srgbClr val="000000"/>
              </a:solidFill>
              <a:latin typeface="Arial" panose="020B0604020202020204" pitchFamily="34" charset="0"/>
              <a:cs typeface="Arial" panose="020B0604020202020204" pitchFamily="34" charset="0"/>
            </a:endParaRPr>
          </a:p>
        </p:txBody>
      </p:sp>
      <p:sp>
        <p:nvSpPr>
          <p:cNvPr id="38" name="ZoneTexte 67">
            <a:hlinkClick r:id="rId18" action="ppaction://hlinksldjump"/>
          </p:cNvPr>
          <p:cNvSpPr txBox="1"/>
          <p:nvPr/>
        </p:nvSpPr>
        <p:spPr>
          <a:xfrm>
            <a:off x="149688" y="3907344"/>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Interaction avec les autres disciplines</a:t>
            </a:r>
            <a:endParaRPr lang="fr-FR" sz="1200" dirty="0">
              <a:solidFill>
                <a:srgbClr val="000000"/>
              </a:solidFill>
              <a:latin typeface="Arial" panose="020B0604020202020204" pitchFamily="34" charset="0"/>
              <a:cs typeface="Arial" panose="020B0604020202020204" pitchFamily="34" charset="0"/>
            </a:endParaRPr>
          </a:p>
        </p:txBody>
      </p:sp>
      <p:sp>
        <p:nvSpPr>
          <p:cNvPr id="39" name="ZoneTexte 67">
            <a:hlinkClick r:id="rId19" action="ppaction://hlinksldjump"/>
          </p:cNvPr>
          <p:cNvSpPr txBox="1"/>
          <p:nvPr/>
        </p:nvSpPr>
        <p:spPr>
          <a:xfrm>
            <a:off x="149688" y="551579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certifications</a:t>
            </a:r>
            <a:endParaRPr lang="fr-FR" sz="1200" dirty="0">
              <a:solidFill>
                <a:srgbClr val="000000"/>
              </a:solidFill>
              <a:latin typeface="Arial" panose="020B0604020202020204" pitchFamily="34" charset="0"/>
              <a:cs typeface="Arial" panose="020B0604020202020204" pitchFamily="34" charset="0"/>
            </a:endParaRPr>
          </a:p>
        </p:txBody>
      </p:sp>
      <p:sp>
        <p:nvSpPr>
          <p:cNvPr id="40" name="ZoneTexte 67">
            <a:hlinkClick r:id="rId20" action="ppaction://hlinksldjump"/>
          </p:cNvPr>
          <p:cNvSpPr txBox="1"/>
          <p:nvPr/>
        </p:nvSpPr>
        <p:spPr>
          <a:xfrm>
            <a:off x="149688" y="637429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Annexes</a:t>
            </a:r>
            <a:endParaRPr lang="fr-FR" sz="1200" b="1" u="sng" dirty="0">
              <a:solidFill>
                <a:srgbClr val="000000"/>
              </a:solidFill>
              <a:latin typeface="Arial" panose="020B0604020202020204" pitchFamily="34" charset="0"/>
              <a:cs typeface="Arial" panose="020B0604020202020204" pitchFamily="34" charset="0"/>
            </a:endParaRPr>
          </a:p>
        </p:txBody>
      </p:sp>
      <p:sp>
        <p:nvSpPr>
          <p:cNvPr id="41" name="ZoneTexte 67">
            <a:hlinkClick r:id="rId21" action="ppaction://hlinksldjump"/>
          </p:cNvPr>
          <p:cNvSpPr txBox="1"/>
          <p:nvPr/>
        </p:nvSpPr>
        <p:spPr>
          <a:xfrm>
            <a:off x="149688" y="333501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dirty="0" smtClean="0">
                <a:solidFill>
                  <a:srgbClr val="000000"/>
                </a:solidFill>
                <a:latin typeface="Arial" panose="020B0604020202020204" pitchFamily="34" charset="0"/>
                <a:cs typeface="Arial" panose="020B0604020202020204" pitchFamily="34" charset="0"/>
              </a:rPr>
              <a:t>Les PFMP</a:t>
            </a:r>
            <a:endParaRPr lang="fr-FR" sz="1200" dirty="0">
              <a:solidFill>
                <a:srgbClr val="000000"/>
              </a:solidFill>
              <a:latin typeface="Arial" panose="020B0604020202020204" pitchFamily="34" charset="0"/>
              <a:cs typeface="Arial" panose="020B0604020202020204" pitchFamily="34" charset="0"/>
            </a:endParaRPr>
          </a:p>
        </p:txBody>
      </p:sp>
      <p:sp>
        <p:nvSpPr>
          <p:cNvPr id="42" name="Flèche droite 41"/>
          <p:cNvSpPr/>
          <p:nvPr/>
        </p:nvSpPr>
        <p:spPr>
          <a:xfrm>
            <a:off x="-36512" y="2487553"/>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ZoneTexte 67">
            <a:hlinkClick r:id="rId22" action="ppaction://hlinksldjump"/>
          </p:cNvPr>
          <p:cNvSpPr txBox="1"/>
          <p:nvPr/>
        </p:nvSpPr>
        <p:spPr>
          <a:xfrm>
            <a:off x="149688" y="608812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u="sng" dirty="0" smtClean="0">
                <a:solidFill>
                  <a:srgbClr val="000000"/>
                </a:solidFill>
                <a:latin typeface="Arial" panose="020B0604020202020204" pitchFamily="34" charset="0"/>
                <a:cs typeface="Arial" panose="020B0604020202020204" pitchFamily="34" charset="0"/>
              </a:rPr>
              <a:t>FAQ</a:t>
            </a:r>
            <a:endParaRPr lang="fr-FR" sz="1200" b="1" u="sng"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07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11980</TotalTime>
  <Words>5106</Words>
  <Application>Microsoft Office PowerPoint</Application>
  <PresentationFormat>Affichage à l'écran (4:3)</PresentationFormat>
  <Paragraphs>865</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collège 2016</dc:title>
  <dc:creator>Poste</dc:creator>
  <cp:lastModifiedBy>Claude POJOLAT</cp:lastModifiedBy>
  <cp:revision>505</cp:revision>
  <dcterms:created xsi:type="dcterms:W3CDTF">2015-11-03T05:38:56Z</dcterms:created>
  <dcterms:modified xsi:type="dcterms:W3CDTF">2016-04-28T19:37:45Z</dcterms:modified>
</cp:coreProperties>
</file>