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2"/>
  </p:notesMasterIdLst>
  <p:handoutMasterIdLst>
    <p:handoutMasterId r:id="rId23"/>
  </p:handoutMasterIdLst>
  <p:sldIdLst>
    <p:sldId id="281" r:id="rId3"/>
    <p:sldId id="290" r:id="rId4"/>
    <p:sldId id="312" r:id="rId5"/>
    <p:sldId id="313" r:id="rId6"/>
    <p:sldId id="319" r:id="rId7"/>
    <p:sldId id="325" r:id="rId8"/>
    <p:sldId id="320" r:id="rId9"/>
    <p:sldId id="321" r:id="rId10"/>
    <p:sldId id="322" r:id="rId11"/>
    <p:sldId id="324" r:id="rId12"/>
    <p:sldId id="326" r:id="rId13"/>
    <p:sldId id="327" r:id="rId14"/>
    <p:sldId id="330" r:id="rId15"/>
    <p:sldId id="331" r:id="rId16"/>
    <p:sldId id="329" r:id="rId17"/>
    <p:sldId id="328" r:id="rId18"/>
    <p:sldId id="332" r:id="rId19"/>
    <p:sldId id="334" r:id="rId20"/>
    <p:sldId id="335" r:id="rId21"/>
  </p:sldIdLst>
  <p:sldSz cx="9144000" cy="6858000" type="screen4x3"/>
  <p:notesSz cx="6858000" cy="994568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9AC6"/>
    <a:srgbClr val="4E75B0"/>
    <a:srgbClr val="283583"/>
    <a:srgbClr val="28350D"/>
    <a:srgbClr val="283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p:restoredTop sz="82840" autoAdjust="0"/>
  </p:normalViewPr>
  <p:slideViewPr>
    <p:cSldViewPr snapToGrid="0" snapToObjects="1">
      <p:cViewPr>
        <p:scale>
          <a:sx n="100" d="100"/>
          <a:sy n="100" d="100"/>
        </p:scale>
        <p:origin x="-534" y="1458"/>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EFA74AD3-E87A-5C4C-AEE5-36B01A767622}" type="datetime1">
              <a:rPr lang="fr-FR" smtClean="0"/>
              <a:t>04/06/2018</a:t>
            </a:fld>
            <a:endParaRPr lang="fr-FR"/>
          </a:p>
        </p:txBody>
      </p:sp>
      <p:sp>
        <p:nvSpPr>
          <p:cNvPr id="4" name="Espace réservé du pied de page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3367D41B-F13C-2C4A-9CDB-527341C121CF}" type="slidenum">
              <a:rPr lang="fr-FR" smtClean="0"/>
              <a:t>‹N°›</a:t>
            </a:fld>
            <a:endParaRPr lang="fr-FR"/>
          </a:p>
        </p:txBody>
      </p:sp>
    </p:spTree>
    <p:extLst>
      <p:ext uri="{BB962C8B-B14F-4D97-AF65-F5344CB8AC3E}">
        <p14:creationId xmlns:p14="http://schemas.microsoft.com/office/powerpoint/2010/main" val="4244381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2CC03854-E492-EB41-8E43-AF4CC1CEFAD6}" type="datetime1">
              <a:rPr lang="fr-FR" smtClean="0"/>
              <a:t>04/06/2018</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5C321D0-B77C-A146-8ABA-EE248D61556F}" type="slidenum">
              <a:rPr lang="fr-FR" smtClean="0"/>
              <a:t>‹N°›</a:t>
            </a:fld>
            <a:endParaRPr lang="fr-FR"/>
          </a:p>
        </p:txBody>
      </p:sp>
    </p:spTree>
    <p:extLst>
      <p:ext uri="{BB962C8B-B14F-4D97-AF65-F5344CB8AC3E}">
        <p14:creationId xmlns:p14="http://schemas.microsoft.com/office/powerpoint/2010/main" val="12950971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40000" y="900000"/>
            <a:ext cx="6032575" cy="1107996"/>
          </a:xfrm>
        </p:spPr>
        <p:txBody>
          <a:bodyPr>
            <a:spAutoFit/>
          </a:bodyPr>
          <a:lstStyle/>
          <a:p>
            <a:r>
              <a:rPr lang="fr-FR" dirty="0"/>
              <a:t>Cliquez et modifiez le titre de la diapositive </a:t>
            </a:r>
          </a:p>
        </p:txBody>
      </p:sp>
      <p:sp>
        <p:nvSpPr>
          <p:cNvPr id="3" name="Sous-titre 2"/>
          <p:cNvSpPr>
            <a:spLocks noGrp="1"/>
          </p:cNvSpPr>
          <p:nvPr>
            <p:ph type="subTitle" idx="1" hasCustomPrompt="1"/>
          </p:nvPr>
        </p:nvSpPr>
        <p:spPr>
          <a:xfrm>
            <a:off x="1440000" y="2520000"/>
            <a:ext cx="6032575" cy="369332"/>
          </a:xfrm>
        </p:spPr>
        <p:txBody>
          <a:bodyPr wrap="square" lIns="0" tIns="0" rIns="0" bIns="0">
            <a:sp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et modifiez le sous-titre de la diapositive</a:t>
            </a:r>
          </a:p>
        </p:txBody>
      </p:sp>
      <p:sp>
        <p:nvSpPr>
          <p:cNvPr id="4" name="Espace réservé de la date 3"/>
          <p:cNvSpPr>
            <a:spLocks noGrp="1"/>
          </p:cNvSpPr>
          <p:nvPr>
            <p:ph type="dt" sz="half" idx="10"/>
          </p:nvPr>
        </p:nvSpPr>
        <p:spPr>
          <a:xfrm>
            <a:off x="1440000" y="3711662"/>
            <a:ext cx="2133600" cy="365125"/>
          </a:xfrm>
        </p:spPr>
        <p:txBody>
          <a:bodyPr/>
          <a:lstStyle/>
          <a:p>
            <a:fld id="{77B619DB-1F8E-D542-B8EE-686864CE0845}" type="datetime3">
              <a:rPr lang="fr-FR" smtClean="0"/>
              <a:t>04.06.18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Rectangle 5"/>
          <p:cNvSpPr/>
          <p:nvPr userDrawn="1"/>
        </p:nvSpPr>
        <p:spPr>
          <a:xfrm>
            <a:off x="0" y="2520000"/>
            <a:ext cx="10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
        <p:nvSpPr>
          <p:cNvPr id="12" name="Rectangle 11"/>
          <p:cNvSpPr/>
          <p:nvPr userDrawn="1"/>
        </p:nvSpPr>
        <p:spPr>
          <a:xfrm>
            <a:off x="8064000" y="2520000"/>
            <a:ext cx="10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Tree>
    <p:extLst>
      <p:ext uri="{BB962C8B-B14F-4D97-AF65-F5344CB8AC3E}">
        <p14:creationId xmlns:p14="http://schemas.microsoft.com/office/powerpoint/2010/main" val="169251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Ttre + photo">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40000" y="900000"/>
            <a:ext cx="6032575" cy="1107996"/>
          </a:xfrm>
        </p:spPr>
        <p:txBody>
          <a:bodyPr>
            <a:spAutoFit/>
          </a:bodyPr>
          <a:lstStyle/>
          <a:p>
            <a:r>
              <a:rPr lang="fr-FR" dirty="0"/>
              <a:t>Cliquez et modifiez le titre de la diapositive </a:t>
            </a:r>
          </a:p>
        </p:txBody>
      </p:sp>
      <p:sp>
        <p:nvSpPr>
          <p:cNvPr id="3" name="Sous-titre 2"/>
          <p:cNvSpPr>
            <a:spLocks noGrp="1"/>
          </p:cNvSpPr>
          <p:nvPr>
            <p:ph type="subTitle" idx="1" hasCustomPrompt="1"/>
          </p:nvPr>
        </p:nvSpPr>
        <p:spPr>
          <a:xfrm>
            <a:off x="4333883" y="2419905"/>
            <a:ext cx="3498692" cy="1477328"/>
          </a:xfr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et modifiez le sous-titre de la diapositive</a:t>
            </a:r>
          </a:p>
          <a:p>
            <a:endParaRPr lang="fr-FR" dirty="0"/>
          </a:p>
          <a:p>
            <a:endParaRPr lang="fr-FR" dirty="0"/>
          </a:p>
        </p:txBody>
      </p:sp>
      <p:sp>
        <p:nvSpPr>
          <p:cNvPr id="5" name="Espace réservé du pied de page 4"/>
          <p:cNvSpPr>
            <a:spLocks noGrp="1"/>
          </p:cNvSpPr>
          <p:nvPr>
            <p:ph type="ftr" sz="quarter" idx="11"/>
          </p:nvPr>
        </p:nvSpPr>
        <p:spPr>
          <a:xfrm>
            <a:off x="0" y="5665806"/>
            <a:ext cx="9144000" cy="1192193"/>
          </a:xfrm>
        </p:spPr>
        <p:txBody>
          <a:bodyPr/>
          <a:lstStyle/>
          <a:p>
            <a:endParaRPr lang="fr-FR" dirty="0"/>
          </a:p>
        </p:txBody>
      </p:sp>
      <p:sp>
        <p:nvSpPr>
          <p:cNvPr id="9" name="Espace réservé pour une image  2"/>
          <p:cNvSpPr>
            <a:spLocks noGrp="1"/>
          </p:cNvSpPr>
          <p:nvPr userDrawn="1">
            <p:ph type="pic" idx="12"/>
          </p:nvPr>
        </p:nvSpPr>
        <p:spPr>
          <a:xfrm>
            <a:off x="1440000" y="2520583"/>
            <a:ext cx="2641125" cy="1906604"/>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fr-FR" dirty="0"/>
          </a:p>
        </p:txBody>
      </p:sp>
      <p:sp>
        <p:nvSpPr>
          <p:cNvPr id="11" name="Espace réservé de la date 3"/>
          <p:cNvSpPr>
            <a:spLocks noGrp="1"/>
          </p:cNvSpPr>
          <p:nvPr userDrawn="1">
            <p:ph type="dt" sz="half" idx="2"/>
          </p:nvPr>
        </p:nvSpPr>
        <p:spPr>
          <a:xfrm>
            <a:off x="4333883" y="4097660"/>
            <a:ext cx="2133600" cy="365125"/>
          </a:xfrm>
          <a:prstGeom prst="rect">
            <a:avLst/>
          </a:prstGeom>
        </p:spPr>
        <p:txBody>
          <a:bodyPr vert="horz" lIns="0" tIns="0" rIns="0" bIns="0" rtlCol="0" anchor="t" anchorCtr="0"/>
          <a:lstStyle>
            <a:lvl1pPr algn="l">
              <a:defRPr sz="1800" b="1" i="0">
                <a:solidFill>
                  <a:schemeClr val="bg1"/>
                </a:solidFill>
                <a:latin typeface="Arial Narrow"/>
              </a:defRPr>
            </a:lvl1pPr>
          </a:lstStyle>
          <a:p>
            <a:fld id="{7EDE41D3-6930-9F4B-B7C9-31C1B57A081C}" type="datetime3">
              <a:rPr lang="fr-FR" smtClean="0"/>
              <a:t>04.06.18</a:t>
            </a:fld>
            <a:endParaRPr lang="fr-FR" dirty="0"/>
          </a:p>
        </p:txBody>
      </p:sp>
      <p:sp>
        <p:nvSpPr>
          <p:cNvPr id="15" name="Rectangle 14"/>
          <p:cNvSpPr/>
          <p:nvPr userDrawn="1"/>
        </p:nvSpPr>
        <p:spPr>
          <a:xfrm>
            <a:off x="0" y="2520000"/>
            <a:ext cx="10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
        <p:nvSpPr>
          <p:cNvPr id="16" name="Rectangle 15"/>
          <p:cNvSpPr/>
          <p:nvPr userDrawn="1"/>
        </p:nvSpPr>
        <p:spPr>
          <a:xfrm>
            <a:off x="8064000" y="2520000"/>
            <a:ext cx="10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Tree>
    <p:extLst>
      <p:ext uri="{BB962C8B-B14F-4D97-AF65-F5344CB8AC3E}">
        <p14:creationId xmlns:p14="http://schemas.microsoft.com/office/powerpoint/2010/main" val="38737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tive texte + bullet poi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pied de page 2"/>
          <p:cNvSpPr>
            <a:spLocks noGrp="1"/>
          </p:cNvSpPr>
          <p:nvPr>
            <p:ph type="ftr" sz="quarter" idx="10"/>
          </p:nvPr>
        </p:nvSpPr>
        <p:spPr>
          <a:xfrm>
            <a:off x="0" y="5997600"/>
            <a:ext cx="9144000" cy="860400"/>
          </a:xfrm>
          <a:prstGeom prst="rect">
            <a:avLst/>
          </a:prstGeom>
        </p:spPr>
        <p:txBody>
          <a:bodyPr/>
          <a:lstStyle/>
          <a:p>
            <a:endParaRPr lang="fr-FR" dirty="0"/>
          </a:p>
        </p:txBody>
      </p:sp>
      <p:sp>
        <p:nvSpPr>
          <p:cNvPr id="12" name="Espace réservé du texte 5"/>
          <p:cNvSpPr>
            <a:spLocks noGrp="1"/>
          </p:cNvSpPr>
          <p:nvPr>
            <p:ph type="body" sz="quarter" idx="11" hasCustomPrompt="1"/>
          </p:nvPr>
        </p:nvSpPr>
        <p:spPr>
          <a:xfrm>
            <a:off x="1439863" y="981075"/>
            <a:ext cx="6249987" cy="369332"/>
          </a:xfrm>
          <a:prstGeom prst="rect">
            <a:avLst/>
          </a:prstGeom>
        </p:spPr>
        <p:txBody>
          <a:bodyPr lIns="0" tIns="0" rIns="0" bIns="0">
            <a:normAutofit/>
          </a:bodyPr>
          <a:lstStyle>
            <a:lvl1pPr>
              <a:defRPr sz="2400" b="1" i="0">
                <a:solidFill>
                  <a:srgbClr val="879AC6"/>
                </a:solidFill>
              </a:defRPr>
            </a:lvl1pPr>
          </a:lstStyle>
          <a:p>
            <a:pPr lvl="0"/>
            <a:r>
              <a:rPr lang="fr-FR" dirty="0"/>
              <a:t>Cliquez et modifiez le sous-titre</a:t>
            </a:r>
          </a:p>
        </p:txBody>
      </p:sp>
      <p:sp>
        <p:nvSpPr>
          <p:cNvPr id="13" name="Espace réservé du texte 10"/>
          <p:cNvSpPr>
            <a:spLocks noGrp="1"/>
          </p:cNvSpPr>
          <p:nvPr>
            <p:ph type="body" sz="quarter" idx="12" hasCustomPrompt="1"/>
          </p:nvPr>
        </p:nvSpPr>
        <p:spPr>
          <a:xfrm>
            <a:off x="1439863" y="2077020"/>
            <a:ext cx="6249987" cy="215444"/>
          </a:xfrm>
          <a:prstGeom prst="rect">
            <a:avLst/>
          </a:prstGeom>
        </p:spPr>
        <p:txBody>
          <a:bodyPr lIns="0" tIns="0" rIns="0" bIns="0">
            <a:spAutoFit/>
          </a:bodyPr>
          <a:lstStyle>
            <a:lvl1pPr>
              <a:defRPr sz="1400" b="1" i="0">
                <a:solidFill>
                  <a:schemeClr val="tx1"/>
                </a:solidFill>
              </a:defRPr>
            </a:lvl1pPr>
          </a:lstStyle>
          <a:p>
            <a:pPr lvl="0"/>
            <a:r>
              <a:rPr lang="fr-FR" dirty="0"/>
              <a:t>Cliquez et modifiez le texte introduction</a:t>
            </a:r>
          </a:p>
        </p:txBody>
      </p:sp>
      <p:sp>
        <p:nvSpPr>
          <p:cNvPr id="14" name="Espace réservé du texte 3"/>
          <p:cNvSpPr>
            <a:spLocks noGrp="1"/>
          </p:cNvSpPr>
          <p:nvPr>
            <p:ph type="body" sz="quarter" idx="16" hasCustomPrompt="1"/>
          </p:nvPr>
        </p:nvSpPr>
        <p:spPr>
          <a:xfrm>
            <a:off x="525463" y="608443"/>
            <a:ext cx="554537" cy="369332"/>
          </a:xfrm>
          <a:prstGeom prst="rect">
            <a:avLst/>
          </a:prstGeom>
        </p:spPr>
        <p:txBody>
          <a:bodyPr vert="horz" lIns="0" tIns="0" rIns="0" bIns="0" anchor="ctr" anchorCtr="0">
            <a:spAutoFit/>
          </a:bodyPr>
          <a:lstStyle>
            <a:lvl1pPr algn="ctr">
              <a:defRPr sz="2400" b="1" i="0">
                <a:solidFill>
                  <a:schemeClr val="bg1"/>
                </a:solidFill>
              </a:defRPr>
            </a:lvl1pPr>
          </a:lstStyle>
          <a:p>
            <a:pPr lvl="0"/>
            <a:r>
              <a:rPr lang="fr-FR" dirty="0"/>
              <a:t>1</a:t>
            </a:r>
          </a:p>
        </p:txBody>
      </p:sp>
      <p:sp>
        <p:nvSpPr>
          <p:cNvPr id="36" name="Espace réservé du texte 35"/>
          <p:cNvSpPr>
            <a:spLocks noGrp="1"/>
          </p:cNvSpPr>
          <p:nvPr>
            <p:ph type="body" sz="quarter" idx="19" hasCustomPrompt="1"/>
          </p:nvPr>
        </p:nvSpPr>
        <p:spPr>
          <a:xfrm>
            <a:off x="1439863" y="2414588"/>
            <a:ext cx="6249987" cy="3328987"/>
          </a:xfrm>
        </p:spPr>
        <p:txBody>
          <a:bodyPr lIns="0" tIns="0" rIns="0" bIns="0"/>
          <a:lstStyle>
            <a:lvl1pPr marL="171450" indent="-171450">
              <a:buClr>
                <a:schemeClr val="tx1"/>
              </a:buClr>
              <a:buSzPct val="100000"/>
              <a:buFontTx/>
              <a:buBlip>
                <a:blip r:embed="rId2"/>
              </a:buBlip>
              <a:defRPr/>
            </a:lvl1pPr>
            <a:lvl2pPr marL="360000" indent="-180000">
              <a:buSzPct val="100000"/>
              <a:buFontTx/>
              <a:buBlip>
                <a:blip r:embed="rId3"/>
              </a:buBlip>
              <a:defRPr/>
            </a:lvl2pPr>
            <a:lvl3pPr marL="540000" indent="-180000">
              <a:buSzPct val="100000"/>
              <a:buFontTx/>
              <a:buBlip>
                <a:blip r:embed="rId4"/>
              </a:buBlip>
              <a:defRPr/>
            </a:lvl3pPr>
            <a:lvl4pPr marL="720000" indent="-180000">
              <a:buClr>
                <a:schemeClr val="tx1"/>
              </a:buClr>
              <a:buSzPct val="100000"/>
              <a:buFont typeface="Lucida Grande"/>
              <a:buChar char="-"/>
              <a:defRPr/>
            </a:lvl4pPr>
            <a:lvl5pPr marL="1080000" indent="-180000">
              <a:defRPr sz="1200"/>
            </a:lvl5pPr>
          </a:lstStyle>
          <a:p>
            <a:pPr lvl="0"/>
            <a:r>
              <a:rPr lang="fr-FR" dirty="0"/>
              <a:t>Cliquez et 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Rectangle 16"/>
          <p:cNvSpPr/>
          <p:nvPr userDrawn="1"/>
        </p:nvSpPr>
        <p:spPr>
          <a:xfrm>
            <a:off x="0" y="2077020"/>
            <a:ext cx="1080000" cy="180000"/>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
        <p:nvSpPr>
          <p:cNvPr id="18" name="Rectangle 17"/>
          <p:cNvSpPr/>
          <p:nvPr userDrawn="1"/>
        </p:nvSpPr>
        <p:spPr>
          <a:xfrm>
            <a:off x="8070792" y="2077020"/>
            <a:ext cx="1080000" cy="180000"/>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Tree>
    <p:extLst>
      <p:ext uri="{BB962C8B-B14F-4D97-AF65-F5344CB8AC3E}">
        <p14:creationId xmlns:p14="http://schemas.microsoft.com/office/powerpoint/2010/main" val="168906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Image +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pour une image  2"/>
          <p:cNvSpPr>
            <a:spLocks noGrp="1"/>
          </p:cNvSpPr>
          <p:nvPr>
            <p:ph type="pic" idx="12"/>
          </p:nvPr>
        </p:nvSpPr>
        <p:spPr>
          <a:xfrm>
            <a:off x="1440000" y="2089236"/>
            <a:ext cx="4410644" cy="361641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6" name="Sous-titre 2"/>
          <p:cNvSpPr>
            <a:spLocks noGrp="1"/>
          </p:cNvSpPr>
          <p:nvPr>
            <p:ph type="subTitle" idx="1" hasCustomPrompt="1"/>
          </p:nvPr>
        </p:nvSpPr>
        <p:spPr>
          <a:xfrm>
            <a:off x="6065116" y="2089236"/>
            <a:ext cx="1624170" cy="369332"/>
          </a:xfrm>
          <a:prstGeom prst="rect">
            <a:avLst/>
          </a:prstGeom>
        </p:spPr>
        <p:txBody>
          <a:bodyPr wrap="square" lIns="0" tIns="0" rIns="0" bIns="0">
            <a:spAutoFit/>
          </a:bodyPr>
          <a:lstStyle>
            <a:lvl1pPr marL="0" marR="0" indent="0" algn="l" defTabSz="457200" rtl="0" eaLnBrk="1" fontAlgn="auto" latinLnBrk="0" hangingPunct="1">
              <a:lnSpc>
                <a:spcPct val="100000"/>
              </a:lnSpc>
              <a:spcBef>
                <a:spcPts val="0"/>
              </a:spcBef>
              <a:spcAft>
                <a:spcPts val="0"/>
              </a:spcAft>
              <a:buClrTx/>
              <a:buSzTx/>
              <a:buFontTx/>
              <a:buNone/>
              <a:tabLst/>
              <a:defRPr sz="1200" b="1" i="0" cap="all">
                <a:solidFill>
                  <a:srgbClr val="2835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et modifiez le titre de la légende</a:t>
            </a:r>
          </a:p>
        </p:txBody>
      </p:sp>
      <p:sp>
        <p:nvSpPr>
          <p:cNvPr id="21" name="Espace réservé du pied de page 20"/>
          <p:cNvSpPr>
            <a:spLocks noGrp="1"/>
          </p:cNvSpPr>
          <p:nvPr userDrawn="1">
            <p:ph type="ftr" sz="quarter" idx="16"/>
          </p:nvPr>
        </p:nvSpPr>
        <p:spPr>
          <a:xfrm>
            <a:off x="0" y="5997600"/>
            <a:ext cx="9144000" cy="860400"/>
          </a:xfrm>
          <a:prstGeom prst="rect">
            <a:avLst/>
          </a:prstGeom>
        </p:spPr>
        <p:txBody>
          <a:bodyPr/>
          <a:lstStyle/>
          <a:p>
            <a:endParaRPr lang="fr-FR" dirty="0"/>
          </a:p>
        </p:txBody>
      </p:sp>
      <p:sp>
        <p:nvSpPr>
          <p:cNvPr id="16" name="Espace réservé du texte 5"/>
          <p:cNvSpPr>
            <a:spLocks noGrp="1"/>
          </p:cNvSpPr>
          <p:nvPr>
            <p:ph type="body" sz="quarter" idx="11" hasCustomPrompt="1"/>
          </p:nvPr>
        </p:nvSpPr>
        <p:spPr>
          <a:xfrm>
            <a:off x="1439863" y="981075"/>
            <a:ext cx="6249987" cy="369332"/>
          </a:xfrm>
          <a:prstGeom prst="rect">
            <a:avLst/>
          </a:prstGeom>
        </p:spPr>
        <p:txBody>
          <a:bodyPr lIns="0" tIns="0" rIns="0" bIns="0">
            <a:normAutofit/>
          </a:bodyPr>
          <a:lstStyle>
            <a:lvl1pPr>
              <a:defRPr sz="2400" b="1" i="0" baseline="0">
                <a:solidFill>
                  <a:srgbClr val="879AC6"/>
                </a:solidFill>
              </a:defRPr>
            </a:lvl1pPr>
          </a:lstStyle>
          <a:p>
            <a:pPr lvl="0"/>
            <a:r>
              <a:rPr lang="fr-FR" dirty="0"/>
              <a:t>Cliquez et modifiez le sous-titre</a:t>
            </a:r>
          </a:p>
        </p:txBody>
      </p:sp>
      <p:sp>
        <p:nvSpPr>
          <p:cNvPr id="17" name="Espace réservé du texte 3"/>
          <p:cNvSpPr>
            <a:spLocks noGrp="1"/>
          </p:cNvSpPr>
          <p:nvPr>
            <p:ph type="body" sz="quarter" idx="20" hasCustomPrompt="1"/>
          </p:nvPr>
        </p:nvSpPr>
        <p:spPr>
          <a:xfrm>
            <a:off x="525463" y="608443"/>
            <a:ext cx="554537" cy="369332"/>
          </a:xfrm>
          <a:prstGeom prst="rect">
            <a:avLst/>
          </a:prstGeom>
        </p:spPr>
        <p:txBody>
          <a:bodyPr vert="horz" lIns="0" tIns="0" rIns="0" bIns="0" anchor="ctr" anchorCtr="0">
            <a:spAutoFit/>
          </a:bodyPr>
          <a:lstStyle>
            <a:lvl1pPr algn="ctr">
              <a:defRPr sz="2400" b="1" i="0">
                <a:solidFill>
                  <a:schemeClr val="bg1"/>
                </a:solidFill>
              </a:defRPr>
            </a:lvl1pPr>
          </a:lstStyle>
          <a:p>
            <a:pPr lvl="0"/>
            <a:r>
              <a:rPr lang="fr-FR" dirty="0"/>
              <a:t>1</a:t>
            </a:r>
          </a:p>
        </p:txBody>
      </p:sp>
      <p:sp>
        <p:nvSpPr>
          <p:cNvPr id="4" name="Espace réservé du texte 3"/>
          <p:cNvSpPr>
            <a:spLocks noGrp="1"/>
          </p:cNvSpPr>
          <p:nvPr>
            <p:ph type="body" sz="quarter" idx="21" hasCustomPrompt="1"/>
          </p:nvPr>
        </p:nvSpPr>
        <p:spPr>
          <a:xfrm>
            <a:off x="6065838" y="2533650"/>
            <a:ext cx="1624012" cy="184666"/>
          </a:xfrm>
        </p:spPr>
        <p:txBody>
          <a:bodyPr lIns="0" tIns="0" rIns="0" bIns="0">
            <a:spAutoFit/>
          </a:bodyPr>
          <a:lstStyle>
            <a:lvl1pPr>
              <a:defRPr b="1" i="0">
                <a:solidFill>
                  <a:srgbClr val="879AC6"/>
                </a:solidFill>
              </a:defRPr>
            </a:lvl1pPr>
          </a:lstStyle>
          <a:p>
            <a:pPr lvl="0"/>
            <a:r>
              <a:rPr lang="fr-FR" dirty="0"/>
              <a:t>Légende</a:t>
            </a:r>
          </a:p>
        </p:txBody>
      </p:sp>
      <p:sp>
        <p:nvSpPr>
          <p:cNvPr id="12" name="Rectangle 11"/>
          <p:cNvSpPr/>
          <p:nvPr userDrawn="1"/>
        </p:nvSpPr>
        <p:spPr>
          <a:xfrm>
            <a:off x="0" y="2077020"/>
            <a:ext cx="1080000" cy="180000"/>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
        <p:nvSpPr>
          <p:cNvPr id="13" name="Rectangle 12"/>
          <p:cNvSpPr/>
          <p:nvPr userDrawn="1"/>
        </p:nvSpPr>
        <p:spPr>
          <a:xfrm>
            <a:off x="8070792" y="2077020"/>
            <a:ext cx="1080000" cy="180000"/>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Tree>
    <p:extLst>
      <p:ext uri="{BB962C8B-B14F-4D97-AF65-F5344CB8AC3E}">
        <p14:creationId xmlns:p14="http://schemas.microsoft.com/office/powerpoint/2010/main" val="98953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Imag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pour une image  2"/>
          <p:cNvSpPr>
            <a:spLocks noGrp="1"/>
          </p:cNvSpPr>
          <p:nvPr>
            <p:ph type="pic" idx="12"/>
          </p:nvPr>
        </p:nvSpPr>
        <p:spPr>
          <a:xfrm>
            <a:off x="1440000" y="2089236"/>
            <a:ext cx="6249286" cy="361641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4" name="Espace réservé du pied de page 13"/>
          <p:cNvSpPr>
            <a:spLocks noGrp="1"/>
          </p:cNvSpPr>
          <p:nvPr userDrawn="1">
            <p:ph type="ftr" sz="quarter" idx="15"/>
          </p:nvPr>
        </p:nvSpPr>
        <p:spPr>
          <a:xfrm>
            <a:off x="0" y="5997600"/>
            <a:ext cx="9144000" cy="860400"/>
          </a:xfrm>
          <a:prstGeom prst="rect">
            <a:avLst/>
          </a:prstGeom>
        </p:spPr>
        <p:txBody>
          <a:bodyPr/>
          <a:lstStyle/>
          <a:p>
            <a:endParaRPr lang="fr-FR" dirty="0"/>
          </a:p>
        </p:txBody>
      </p:sp>
      <p:sp>
        <p:nvSpPr>
          <p:cNvPr id="11" name="Espace réservé du texte 5"/>
          <p:cNvSpPr>
            <a:spLocks noGrp="1"/>
          </p:cNvSpPr>
          <p:nvPr>
            <p:ph type="body" sz="quarter" idx="11" hasCustomPrompt="1"/>
          </p:nvPr>
        </p:nvSpPr>
        <p:spPr>
          <a:xfrm>
            <a:off x="1439863" y="981075"/>
            <a:ext cx="6249987" cy="369332"/>
          </a:xfrm>
          <a:prstGeom prst="rect">
            <a:avLst/>
          </a:prstGeom>
        </p:spPr>
        <p:txBody>
          <a:bodyPr lIns="0" tIns="0" rIns="0" bIns="0">
            <a:normAutofit/>
          </a:bodyPr>
          <a:lstStyle>
            <a:lvl1pPr>
              <a:defRPr sz="2400" b="1" i="0">
                <a:solidFill>
                  <a:srgbClr val="879AC6"/>
                </a:solidFill>
              </a:defRPr>
            </a:lvl1pPr>
          </a:lstStyle>
          <a:p>
            <a:pPr lvl="0"/>
            <a:r>
              <a:rPr lang="fr-FR" dirty="0"/>
              <a:t>Cliquez et modifier le sous-titre</a:t>
            </a:r>
          </a:p>
        </p:txBody>
      </p:sp>
      <p:sp>
        <p:nvSpPr>
          <p:cNvPr id="16" name="Espace réservé du texte 3"/>
          <p:cNvSpPr>
            <a:spLocks noGrp="1"/>
          </p:cNvSpPr>
          <p:nvPr>
            <p:ph type="body" sz="quarter" idx="16" hasCustomPrompt="1"/>
          </p:nvPr>
        </p:nvSpPr>
        <p:spPr>
          <a:xfrm>
            <a:off x="525463" y="608443"/>
            <a:ext cx="554537" cy="369332"/>
          </a:xfrm>
          <a:prstGeom prst="rect">
            <a:avLst/>
          </a:prstGeom>
        </p:spPr>
        <p:txBody>
          <a:bodyPr vert="horz" lIns="0" tIns="0" rIns="0" bIns="0" anchor="ctr" anchorCtr="0">
            <a:spAutoFit/>
          </a:bodyPr>
          <a:lstStyle>
            <a:lvl1pPr algn="ctr">
              <a:defRPr sz="2400" b="1" i="0">
                <a:solidFill>
                  <a:schemeClr val="bg1"/>
                </a:solidFill>
              </a:defRPr>
            </a:lvl1pPr>
          </a:lstStyle>
          <a:p>
            <a:pPr lvl="0"/>
            <a:r>
              <a:rPr lang="fr-FR" dirty="0"/>
              <a:t>1</a:t>
            </a:r>
          </a:p>
        </p:txBody>
      </p:sp>
      <p:sp>
        <p:nvSpPr>
          <p:cNvPr id="9" name="Rectangle 8"/>
          <p:cNvSpPr/>
          <p:nvPr userDrawn="1"/>
        </p:nvSpPr>
        <p:spPr>
          <a:xfrm>
            <a:off x="0" y="2077020"/>
            <a:ext cx="1080000" cy="180000"/>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
        <p:nvSpPr>
          <p:cNvPr id="10" name="Rectangle 9"/>
          <p:cNvSpPr/>
          <p:nvPr userDrawn="1"/>
        </p:nvSpPr>
        <p:spPr>
          <a:xfrm>
            <a:off x="8070792" y="2077020"/>
            <a:ext cx="1080000" cy="180000"/>
          </a:xfrm>
          <a:prstGeom prst="rect">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fr-FR"/>
          </a:p>
        </p:txBody>
      </p:sp>
    </p:spTree>
    <p:extLst>
      <p:ext uri="{BB962C8B-B14F-4D97-AF65-F5344CB8AC3E}">
        <p14:creationId xmlns:p14="http://schemas.microsoft.com/office/powerpoint/2010/main" val="3577551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0" tIns="0" rIns="0" bIns="0" rtlCol="0" anchor="t" anchorCtr="0">
            <a:normAutofit/>
          </a:bodyPr>
          <a:lstStyle/>
          <a:p>
            <a:r>
              <a:rPr lang="fr-FR" dirty="0"/>
              <a:t>Cliquez et modifiez le titre</a:t>
            </a:r>
          </a:p>
        </p:txBody>
      </p:sp>
      <p:sp>
        <p:nvSpPr>
          <p:cNvPr id="3" name="Espace réservé du texte 2"/>
          <p:cNvSpPr>
            <a:spLocks noGrp="1"/>
          </p:cNvSpPr>
          <p:nvPr>
            <p:ph type="body" idx="1"/>
          </p:nvPr>
        </p:nvSpPr>
        <p:spPr>
          <a:xfrm>
            <a:off x="457200" y="1571590"/>
            <a:ext cx="8229600" cy="2407145"/>
          </a:xfrm>
          <a:prstGeom prst="rect">
            <a:avLst/>
          </a:prstGeom>
        </p:spPr>
        <p:txBody>
          <a:bodyPr vert="horz" lIns="91440" tIns="45720" rIns="91440" bIns="45720" rtlCol="0">
            <a:normAutofit/>
          </a:bodyPr>
          <a:lstStyle/>
          <a:p>
            <a:pPr lvl="0"/>
            <a:r>
              <a:rPr lang="fr-FR" dirty="0"/>
              <a:t>Cliquez et modifiez les styles du texte du masque</a:t>
            </a:r>
          </a:p>
        </p:txBody>
      </p:sp>
      <p:sp>
        <p:nvSpPr>
          <p:cNvPr id="4" name="Espace réservé de la date 3"/>
          <p:cNvSpPr>
            <a:spLocks noGrp="1"/>
          </p:cNvSpPr>
          <p:nvPr>
            <p:ph type="dt" sz="half" idx="2"/>
          </p:nvPr>
        </p:nvSpPr>
        <p:spPr>
          <a:xfrm>
            <a:off x="457200" y="4087016"/>
            <a:ext cx="2133600" cy="365125"/>
          </a:xfrm>
          <a:prstGeom prst="rect">
            <a:avLst/>
          </a:prstGeom>
        </p:spPr>
        <p:txBody>
          <a:bodyPr vert="horz" lIns="0" tIns="0" rIns="0" bIns="0" rtlCol="0" anchor="t" anchorCtr="0"/>
          <a:lstStyle>
            <a:lvl1pPr algn="l">
              <a:defRPr sz="1800" b="1" i="0">
                <a:solidFill>
                  <a:schemeClr val="bg1"/>
                </a:solidFill>
                <a:latin typeface="Arial Narrow"/>
              </a:defRPr>
            </a:lvl1pPr>
          </a:lstStyle>
          <a:p>
            <a:fld id="{7EDE41D3-6930-9F4B-B7C9-31C1B57A081C}" type="datetime3">
              <a:rPr lang="fr-FR" smtClean="0"/>
              <a:t>04.06.18</a:t>
            </a:fld>
            <a:endParaRPr lang="fr-FR" dirty="0"/>
          </a:p>
        </p:txBody>
      </p:sp>
      <p:sp>
        <p:nvSpPr>
          <p:cNvPr id="5" name="Espace réservé du pied de page 4"/>
          <p:cNvSpPr>
            <a:spLocks noGrp="1"/>
          </p:cNvSpPr>
          <p:nvPr>
            <p:ph type="ftr" sz="quarter" idx="3"/>
          </p:nvPr>
        </p:nvSpPr>
        <p:spPr>
          <a:xfrm>
            <a:off x="0" y="5715128"/>
            <a:ext cx="9144000" cy="11428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pic>
        <p:nvPicPr>
          <p:cNvPr id="6" name="Image 5" descr="couverture_pied-de-page_V3.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824800"/>
            <a:ext cx="9144000" cy="1045464"/>
          </a:xfrm>
          <a:prstGeom prst="rect">
            <a:avLst/>
          </a:prstGeom>
        </p:spPr>
      </p:pic>
    </p:spTree>
    <p:extLst>
      <p:ext uri="{BB962C8B-B14F-4D97-AF65-F5344CB8AC3E}">
        <p14:creationId xmlns:p14="http://schemas.microsoft.com/office/powerpoint/2010/main" val="3510225451"/>
      </p:ext>
    </p:extLst>
  </p:cSld>
  <p:clrMap bg1="lt1" tx1="dk1" bg2="lt2" tx2="dk2" accent1="accent1" accent2="accent2" accent3="accent3" accent4="accent4" accent5="accent5" accent6="accent6" hlink="hlink" folHlink="folHlink"/>
  <p:sldLayoutIdLst>
    <p:sldLayoutId id="2147483649" r:id="rId1"/>
    <p:sldLayoutId id="2147483672" r:id="rId2"/>
  </p:sldLayoutIdLst>
  <p:hf sldNum="0" hdr="0" ftr="0"/>
  <p:txStyles>
    <p:titleStyle>
      <a:lvl1pPr algn="l" defTabSz="457200" rtl="0" eaLnBrk="1" latinLnBrk="0" hangingPunct="1">
        <a:spcBef>
          <a:spcPct val="0"/>
        </a:spcBef>
        <a:buNone/>
        <a:defRPr sz="3600" b="1" i="0" kern="1200" cap="all" baseline="0">
          <a:solidFill>
            <a:schemeClr val="bg1"/>
          </a:solidFill>
          <a:latin typeface="Arial Narrow"/>
          <a:ea typeface="+mj-ea"/>
          <a:cs typeface="+mj-cs"/>
        </a:defRPr>
      </a:lvl1pPr>
    </p:titleStyle>
    <p:bodyStyle>
      <a:lvl1pPr marL="0" indent="0" algn="l" defTabSz="457200" rtl="0" eaLnBrk="1" latinLnBrk="0" hangingPunct="1">
        <a:spcBef>
          <a:spcPct val="20000"/>
        </a:spcBef>
        <a:buFontTx/>
        <a:buNone/>
        <a:defRPr sz="2400" b="1" i="0" kern="1200" baseline="0">
          <a:solidFill>
            <a:schemeClr val="bg1"/>
          </a:solidFill>
          <a:latin typeface="Arial Narrow"/>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000" y="540000"/>
            <a:ext cx="6249286" cy="369332"/>
          </a:xfrm>
          <a:prstGeom prst="rect">
            <a:avLst/>
          </a:prstGeom>
        </p:spPr>
        <p:txBody>
          <a:bodyPr vert="horz" wrap="square" lIns="0" tIns="0" rIns="0" bIns="0" rtlCol="0" anchor="ctr">
            <a:spAutoFit/>
          </a:bodyPr>
          <a:lstStyle/>
          <a:p>
            <a:r>
              <a:rPr lang="fr-FR" dirty="0"/>
              <a:t>Cliquez et modifiez le titre</a:t>
            </a:r>
          </a:p>
        </p:txBody>
      </p:sp>
      <p:sp>
        <p:nvSpPr>
          <p:cNvPr id="12" name="Ellipse 11"/>
          <p:cNvSpPr/>
          <p:nvPr/>
        </p:nvSpPr>
        <p:spPr>
          <a:xfrm>
            <a:off x="540000" y="540000"/>
            <a:ext cx="540000" cy="540000"/>
          </a:xfrm>
          <a:prstGeom prst="ellipse">
            <a:avLst/>
          </a:prstGeom>
          <a:solidFill>
            <a:srgbClr val="879AC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 name="Espace réservé du pied de page 3"/>
          <p:cNvSpPr>
            <a:spLocks noGrp="1"/>
          </p:cNvSpPr>
          <p:nvPr>
            <p:ph type="ftr" sz="quarter" idx="3"/>
          </p:nvPr>
        </p:nvSpPr>
        <p:spPr>
          <a:xfrm>
            <a:off x="-7800" y="5767915"/>
            <a:ext cx="9151800" cy="109008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6"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et 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descr="page courante_pied-de-page_V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998464"/>
            <a:ext cx="9144000" cy="859536"/>
          </a:xfrm>
          <a:prstGeom prst="rect">
            <a:avLst/>
          </a:prstGeom>
        </p:spPr>
      </p:pic>
    </p:spTree>
    <p:extLst>
      <p:ext uri="{BB962C8B-B14F-4D97-AF65-F5344CB8AC3E}">
        <p14:creationId xmlns:p14="http://schemas.microsoft.com/office/powerpoint/2010/main" val="1424022808"/>
      </p:ext>
    </p:extLst>
  </p:cSld>
  <p:clrMap bg1="lt1" tx1="dk1" bg2="lt2" tx2="dk2" accent1="accent1" accent2="accent2" accent3="accent3" accent4="accent4" accent5="accent5" accent6="accent6" hlink="hlink" folHlink="folHlink"/>
  <p:sldLayoutIdLst>
    <p:sldLayoutId id="2147483705" r:id="rId1"/>
    <p:sldLayoutId id="2147483678" r:id="rId2"/>
    <p:sldLayoutId id="2147483679" r:id="rId3"/>
  </p:sldLayoutIdLst>
  <p:hf sldNum="0" hdr="0" ftr="0"/>
  <p:txStyles>
    <p:titleStyle>
      <a:lvl1pPr algn="l" defTabSz="457200" rtl="0" eaLnBrk="1" latinLnBrk="0" hangingPunct="1">
        <a:spcBef>
          <a:spcPct val="0"/>
        </a:spcBef>
        <a:buNone/>
        <a:defRPr sz="2400" b="1" i="0" kern="1200" cap="all" baseline="0">
          <a:solidFill>
            <a:srgbClr val="283583"/>
          </a:solidFill>
          <a:latin typeface="Arial Narrow"/>
          <a:ea typeface="+mj-ea"/>
          <a:cs typeface="+mj-cs"/>
        </a:defRPr>
      </a:lvl1pPr>
    </p:titleStyle>
    <p:bodyStyle>
      <a:lvl1pPr marL="0" indent="0" algn="l" defTabSz="457200" rtl="0" eaLnBrk="1" latinLnBrk="0" hangingPunct="1">
        <a:spcBef>
          <a:spcPts val="0"/>
        </a:spcBef>
        <a:buFontTx/>
        <a:buNone/>
        <a:defRPr sz="1200" b="0" i="0" kern="1200">
          <a:solidFill>
            <a:schemeClr val="tx1"/>
          </a:solidFill>
          <a:latin typeface="Arial Narrow"/>
          <a:ea typeface="+mn-ea"/>
          <a:cs typeface="+mn-cs"/>
        </a:defRPr>
      </a:lvl1pPr>
      <a:lvl2pPr marL="0" indent="-180000" algn="l" defTabSz="457200" rtl="0" eaLnBrk="1" latinLnBrk="0" hangingPunct="1">
        <a:spcBef>
          <a:spcPts val="0"/>
        </a:spcBef>
        <a:buClr>
          <a:srgbClr val="283583"/>
        </a:buClr>
        <a:buSzPct val="100000"/>
        <a:buFontTx/>
        <a:buBlip>
          <a:blip r:embed="rId6"/>
        </a:buBlip>
        <a:defRPr sz="1200" kern="1200">
          <a:solidFill>
            <a:schemeClr val="tx1"/>
          </a:solidFill>
          <a:latin typeface="Arial Narrow"/>
          <a:ea typeface="+mn-ea"/>
          <a:cs typeface="+mn-cs"/>
        </a:defRPr>
      </a:lvl2pPr>
      <a:lvl3pPr marL="540000" indent="-180000" algn="l" defTabSz="457200" rtl="0" eaLnBrk="1" latinLnBrk="0" hangingPunct="1">
        <a:spcBef>
          <a:spcPts val="0"/>
        </a:spcBef>
        <a:buClr>
          <a:srgbClr val="4E75B0"/>
        </a:buClr>
        <a:buSzPct val="100000"/>
        <a:buFontTx/>
        <a:buBlip>
          <a:blip r:embed="rId7"/>
        </a:buBlip>
        <a:defRPr sz="1200" kern="1200">
          <a:solidFill>
            <a:schemeClr val="tx1"/>
          </a:solidFill>
          <a:latin typeface="Arial Narrow"/>
          <a:ea typeface="+mn-ea"/>
          <a:cs typeface="+mn-cs"/>
        </a:defRPr>
      </a:lvl3pPr>
      <a:lvl4pPr marL="1080000" indent="-228600" algn="l" defTabSz="457200" rtl="0" eaLnBrk="1" latinLnBrk="0" hangingPunct="1">
        <a:spcBef>
          <a:spcPts val="0"/>
        </a:spcBef>
        <a:buClr>
          <a:srgbClr val="879AC6"/>
        </a:buClr>
        <a:buSzPct val="200000"/>
        <a:buFont typeface="Arial"/>
        <a:buChar char="•"/>
        <a:defRPr sz="1200" kern="1200">
          <a:solidFill>
            <a:schemeClr val="tx1"/>
          </a:solidFill>
          <a:latin typeface="Arial Narrow"/>
          <a:ea typeface="+mn-ea"/>
          <a:cs typeface="+mn-cs"/>
        </a:defRPr>
      </a:lvl4pPr>
      <a:lvl5pPr marL="2057400" indent="-228600" algn="l" defTabSz="457200" rtl="0" eaLnBrk="1" latinLnBrk="0" hangingPunct="1">
        <a:spcBef>
          <a:spcPts val="0"/>
        </a:spcBef>
        <a:buFont typeface="Lucida Grande"/>
        <a:buChar char="-"/>
        <a:defRPr sz="1400" kern="1200">
          <a:solidFill>
            <a:schemeClr val="tx1"/>
          </a:solidFill>
          <a:latin typeface="Arial Narrow"/>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590" y="1737186"/>
            <a:ext cx="8372820" cy="2769989"/>
          </a:xfrm>
        </p:spPr>
        <p:txBody>
          <a:bodyPr/>
          <a:lstStyle/>
          <a:p>
            <a:pPr algn="ctr"/>
            <a:r>
              <a:rPr lang="fr-FR" altLang="fr-FR" dirty="0" smtClean="0"/>
              <a:t>Impulser la mise en place de  l’EGLS</a:t>
            </a:r>
            <a:br>
              <a:rPr lang="fr-FR" altLang="fr-FR" dirty="0" smtClean="0"/>
            </a:br>
            <a:r>
              <a:rPr lang="fr-FR" altLang="fr-FR" sz="1200" dirty="0" smtClean="0"/>
              <a:t/>
            </a:r>
            <a:br>
              <a:rPr lang="fr-FR" altLang="fr-FR" sz="1200" dirty="0" smtClean="0"/>
            </a:br>
            <a:r>
              <a:rPr lang="fr-FR" altLang="fr-FR" sz="1200" dirty="0" smtClean="0"/>
              <a:t>ou comment </a:t>
            </a:r>
            <a:br>
              <a:rPr lang="fr-FR" altLang="fr-FR" sz="1200" dirty="0" smtClean="0"/>
            </a:br>
            <a:r>
              <a:rPr lang="fr-FR" altLang="fr-FR" sz="1200" dirty="0" smtClean="0"/>
              <a:t/>
            </a:r>
            <a:br>
              <a:rPr lang="fr-FR" altLang="fr-FR" sz="1200" dirty="0" smtClean="0"/>
            </a:br>
            <a:r>
              <a:rPr lang="fr-FR" altLang="fr-FR" dirty="0" smtClean="0">
                <a:latin typeface="Bradley Hand ITC" panose="03070402050302030203" pitchFamily="66" charset="0"/>
              </a:rPr>
              <a:t>« </a:t>
            </a:r>
            <a:r>
              <a:rPr lang="fr-FR" altLang="fr-FR" cap="none" dirty="0" smtClean="0">
                <a:latin typeface="Bradley Hand ITC" panose="03070402050302030203" pitchFamily="66" charset="0"/>
              </a:rPr>
              <a:t>Donner du sens aux apprentissages</a:t>
            </a:r>
            <a:r>
              <a:rPr lang="fr-FR" altLang="fr-FR" dirty="0" smtClean="0">
                <a:latin typeface="Bradley Hand ITC" panose="03070402050302030203" pitchFamily="66" charset="0"/>
              </a:rPr>
              <a:t> »</a:t>
            </a:r>
            <a:r>
              <a:rPr lang="fr-FR" altLang="fr-FR" dirty="0"/>
              <a:t/>
            </a:r>
            <a:br>
              <a:rPr lang="fr-FR" altLang="fr-FR" dirty="0"/>
            </a:br>
            <a:r>
              <a:rPr lang="fr-FR" altLang="fr-FR" dirty="0"/>
              <a:t/>
            </a:r>
            <a:br>
              <a:rPr lang="fr-FR" altLang="fr-FR" dirty="0"/>
            </a:br>
            <a:r>
              <a:rPr lang="fr-FR" altLang="fr-FR" dirty="0" smtClean="0"/>
              <a:t>Retour d’expérimentation</a:t>
            </a:r>
            <a:endParaRPr lang="fr-FR" dirty="0"/>
          </a:p>
        </p:txBody>
      </p:sp>
      <p:sp>
        <p:nvSpPr>
          <p:cNvPr id="4" name="Espace réservé de la date 3"/>
          <p:cNvSpPr>
            <a:spLocks noGrp="1"/>
          </p:cNvSpPr>
          <p:nvPr>
            <p:ph type="dt" sz="half" idx="10"/>
          </p:nvPr>
        </p:nvSpPr>
        <p:spPr>
          <a:xfrm>
            <a:off x="7085065" y="5646708"/>
            <a:ext cx="1468454" cy="379518"/>
          </a:xfrm>
        </p:spPr>
        <p:txBody>
          <a:bodyPr/>
          <a:lstStyle/>
          <a:p>
            <a:r>
              <a:rPr lang="fr-FR" sz="2000" dirty="0" smtClean="0"/>
              <a:t>4  Juin 2018</a:t>
            </a:r>
            <a:endParaRPr lang="fr-FR" sz="2000" dirty="0"/>
          </a:p>
          <a:p>
            <a:endParaRPr lang="fr-FR" sz="2000" dirty="0"/>
          </a:p>
        </p:txBody>
      </p:sp>
      <p:sp>
        <p:nvSpPr>
          <p:cNvPr id="3" name="ZoneTexte 2"/>
          <p:cNvSpPr txBox="1"/>
          <p:nvPr/>
        </p:nvSpPr>
        <p:spPr>
          <a:xfrm>
            <a:off x="5380172" y="5071765"/>
            <a:ext cx="3100374" cy="523220"/>
          </a:xfrm>
          <a:prstGeom prst="rect">
            <a:avLst/>
          </a:prstGeom>
          <a:noFill/>
        </p:spPr>
        <p:txBody>
          <a:bodyPr wrap="square" rtlCol="0">
            <a:spAutoFit/>
          </a:bodyPr>
          <a:lstStyle/>
          <a:p>
            <a:pPr algn="ctr"/>
            <a:r>
              <a:rPr lang="fr-FR" sz="2800" dirty="0" smtClean="0">
                <a:solidFill>
                  <a:schemeClr val="bg1"/>
                </a:solidFill>
              </a:rPr>
              <a:t>Séminaire DDFPT</a:t>
            </a:r>
            <a:endParaRPr lang="fr-FR" sz="2800" dirty="0">
              <a:solidFill>
                <a:schemeClr val="bg1"/>
              </a:solidFill>
            </a:endParaRPr>
          </a:p>
        </p:txBody>
      </p:sp>
      <p:sp>
        <p:nvSpPr>
          <p:cNvPr id="5" name="ZoneTexte 4"/>
          <p:cNvSpPr txBox="1"/>
          <p:nvPr/>
        </p:nvSpPr>
        <p:spPr>
          <a:xfrm>
            <a:off x="1739234" y="5845935"/>
            <a:ext cx="2532729" cy="646331"/>
          </a:xfrm>
          <a:prstGeom prst="rect">
            <a:avLst/>
          </a:prstGeom>
          <a:noFill/>
        </p:spPr>
        <p:txBody>
          <a:bodyPr wrap="square" rtlCol="0">
            <a:spAutoFit/>
          </a:bodyPr>
          <a:lstStyle/>
          <a:p>
            <a:pPr algn="ctr"/>
            <a:r>
              <a:rPr lang="fr-FR" dirty="0" smtClean="0">
                <a:solidFill>
                  <a:schemeClr val="bg1"/>
                </a:solidFill>
              </a:rPr>
              <a:t>Stéphane Soubielle DDFPT</a:t>
            </a:r>
          </a:p>
          <a:p>
            <a:pPr algn="ctr"/>
            <a:r>
              <a:rPr lang="fr-FR" dirty="0" smtClean="0">
                <a:solidFill>
                  <a:schemeClr val="bg1"/>
                </a:solidFill>
              </a:rPr>
              <a:t>Jean-Michel Baron IEN STI</a:t>
            </a:r>
            <a:endParaRPr lang="fr-FR" dirty="0">
              <a:solidFill>
                <a:schemeClr val="bg1"/>
              </a:solidFill>
            </a:endParaRPr>
          </a:p>
        </p:txBody>
      </p:sp>
    </p:spTree>
    <p:extLst>
      <p:ext uri="{BB962C8B-B14F-4D97-AF65-F5344CB8AC3E}">
        <p14:creationId xmlns:p14="http://schemas.microsoft.com/office/powerpoint/2010/main" val="199855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ETAPE 3 : Mise </a:t>
            </a:r>
            <a:r>
              <a:rPr lang="fr-FR" smtClean="0"/>
              <a:t>en œuvre</a:t>
            </a:r>
            <a:endParaRPr lang="fr-FR" dirty="0"/>
          </a:p>
        </p:txBody>
      </p:sp>
      <p:sp>
        <p:nvSpPr>
          <p:cNvPr id="6" name="Espace réservé du texte 5"/>
          <p:cNvSpPr>
            <a:spLocks noGrp="1"/>
          </p:cNvSpPr>
          <p:nvPr>
            <p:ph type="body" sz="quarter" idx="20"/>
          </p:nvPr>
        </p:nvSpPr>
        <p:spPr/>
        <p:txBody>
          <a:bodyPr/>
          <a:lstStyle/>
          <a:p>
            <a:r>
              <a:rPr lang="fr-FR" dirty="0" smtClean="0"/>
              <a:t>9</a:t>
            </a:r>
            <a:endParaRPr lang="fr-FR" dirty="0"/>
          </a:p>
        </p:txBody>
      </p:sp>
      <p:sp>
        <p:nvSpPr>
          <p:cNvPr id="8" name="ZoneTexte 7"/>
          <p:cNvSpPr txBox="1"/>
          <p:nvPr/>
        </p:nvSpPr>
        <p:spPr>
          <a:xfrm>
            <a:off x="1080000" y="1851867"/>
            <a:ext cx="7506788" cy="3785652"/>
          </a:xfrm>
          <a:prstGeom prst="rect">
            <a:avLst/>
          </a:prstGeom>
          <a:noFill/>
        </p:spPr>
        <p:txBody>
          <a:bodyPr wrap="square" rtlCol="0">
            <a:spAutoFit/>
          </a:bodyPr>
          <a:lstStyle/>
          <a:p>
            <a:pPr>
              <a:buFontTx/>
              <a:buChar char="•"/>
              <a:defRPr/>
            </a:pPr>
            <a:r>
              <a:rPr lang="fr-FR" altLang="fr-FR" sz="2400" dirty="0" smtClean="0">
                <a:solidFill>
                  <a:srgbClr val="000000"/>
                </a:solidFill>
                <a:cs typeface="Arial" charset="0"/>
              </a:rPr>
              <a:t> Espace partagé permettant de disposer de l’ensemble des référentiels (ET </a:t>
            </a:r>
            <a:r>
              <a:rPr lang="fr-FR" altLang="fr-FR" sz="2400" dirty="0" err="1" smtClean="0">
                <a:solidFill>
                  <a:srgbClr val="000000"/>
                </a:solidFill>
                <a:cs typeface="Arial" charset="0"/>
              </a:rPr>
              <a:t>et</a:t>
            </a:r>
            <a:r>
              <a:rPr lang="fr-FR" altLang="fr-FR" sz="2400" dirty="0" smtClean="0">
                <a:solidFill>
                  <a:srgbClr val="000000"/>
                </a:solidFill>
                <a:cs typeface="Arial" charset="0"/>
              </a:rPr>
              <a:t> EG) liées à une spécialité </a:t>
            </a:r>
          </a:p>
          <a:p>
            <a:pPr>
              <a:buFontTx/>
              <a:buChar char="•"/>
              <a:defRPr/>
            </a:pPr>
            <a:endParaRPr lang="fr-FR" altLang="fr-FR" sz="2400" dirty="0">
              <a:solidFill>
                <a:srgbClr val="000000"/>
              </a:solidFill>
              <a:cs typeface="Arial" charset="0"/>
            </a:endParaRPr>
          </a:p>
          <a:p>
            <a:pPr>
              <a:buFontTx/>
              <a:buChar char="•"/>
              <a:defRPr/>
            </a:pPr>
            <a:r>
              <a:rPr lang="fr-FR" altLang="fr-FR" sz="2400" dirty="0" smtClean="0">
                <a:solidFill>
                  <a:srgbClr val="000000"/>
                </a:solidFill>
                <a:cs typeface="Arial" charset="0"/>
              </a:rPr>
              <a:t> Positionnement dans le temps des différents projets participant à l’EGLS par discipline</a:t>
            </a:r>
          </a:p>
          <a:p>
            <a:pPr>
              <a:buFontTx/>
              <a:buChar char="•"/>
              <a:defRPr/>
            </a:pPr>
            <a:endParaRPr lang="fr-FR" altLang="fr-FR" sz="2400" dirty="0">
              <a:solidFill>
                <a:srgbClr val="000000"/>
              </a:solidFill>
              <a:cs typeface="Arial" charset="0"/>
            </a:endParaRPr>
          </a:p>
          <a:p>
            <a:pPr>
              <a:buFontTx/>
              <a:buChar char="•"/>
              <a:defRPr/>
            </a:pPr>
            <a:r>
              <a:rPr lang="fr-FR" altLang="fr-FR" sz="2400" dirty="0" smtClean="0">
                <a:solidFill>
                  <a:srgbClr val="000000"/>
                </a:solidFill>
                <a:cs typeface="Arial" charset="0"/>
              </a:rPr>
              <a:t>Harmonisation entre les disciplines afin d’établir une progression sur l’ensemble du cycle</a:t>
            </a:r>
          </a:p>
          <a:p>
            <a:pPr>
              <a:buFontTx/>
              <a:buChar char="•"/>
              <a:defRPr/>
            </a:pPr>
            <a:endParaRPr lang="fr-FR" altLang="fr-FR" sz="2400" dirty="0">
              <a:solidFill>
                <a:srgbClr val="000000"/>
              </a:solidFill>
              <a:cs typeface="Arial" charset="0"/>
            </a:endParaRPr>
          </a:p>
          <a:p>
            <a:pPr>
              <a:buFontTx/>
              <a:buChar char="•"/>
              <a:defRPr/>
            </a:pPr>
            <a:endParaRPr lang="fr-FR" altLang="fr-FR" sz="2400" dirty="0">
              <a:solidFill>
                <a:srgbClr val="000000"/>
              </a:solidFill>
              <a:cs typeface="Arial" charset="0"/>
            </a:endParaRPr>
          </a:p>
        </p:txBody>
      </p:sp>
    </p:spTree>
    <p:extLst>
      <p:ext uri="{BB962C8B-B14F-4D97-AF65-F5344CB8AC3E}">
        <p14:creationId xmlns:p14="http://schemas.microsoft.com/office/powerpoint/2010/main" val="218390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lnSpcReduction="10000"/>
          </a:bodyPr>
          <a:lstStyle/>
          <a:p>
            <a:r>
              <a:rPr lang="fr-FR" dirty="0" smtClean="0"/>
              <a:t>ETAPE 3 : Exemple de mise en œuvre </a:t>
            </a:r>
          </a:p>
          <a:p>
            <a:r>
              <a:rPr lang="fr-FR" dirty="0"/>
              <a:t> </a:t>
            </a:r>
            <a:r>
              <a:rPr lang="fr-FR" dirty="0" smtClean="0"/>
              <a:t>                 </a:t>
            </a:r>
            <a:r>
              <a:rPr lang="fr-FR" sz="1200" dirty="0" smtClean="0"/>
              <a:t>( Académie de Nancy-Metz)</a:t>
            </a:r>
            <a:endParaRPr lang="fr-FR" sz="1200" dirty="0"/>
          </a:p>
        </p:txBody>
      </p:sp>
      <p:sp>
        <p:nvSpPr>
          <p:cNvPr id="6" name="Espace réservé du texte 5"/>
          <p:cNvSpPr>
            <a:spLocks noGrp="1"/>
          </p:cNvSpPr>
          <p:nvPr>
            <p:ph type="body" sz="quarter" idx="20"/>
          </p:nvPr>
        </p:nvSpPr>
        <p:spPr/>
        <p:txBody>
          <a:bodyPr/>
          <a:lstStyle/>
          <a:p>
            <a:r>
              <a:rPr lang="fr-FR" dirty="0" smtClean="0"/>
              <a:t>10</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448"/>
            <a:ext cx="9144000" cy="3547103"/>
          </a:xfrm>
          <a:prstGeom prst="rect">
            <a:avLst/>
          </a:prstGeom>
        </p:spPr>
      </p:pic>
    </p:spTree>
    <p:extLst>
      <p:ext uri="{BB962C8B-B14F-4D97-AF65-F5344CB8AC3E}">
        <p14:creationId xmlns:p14="http://schemas.microsoft.com/office/powerpoint/2010/main" val="390163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 y="1490660"/>
            <a:ext cx="8901113"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ETAPE 4 :Construction d’un outil</a:t>
            </a:r>
            <a:endParaRPr lang="fr-FR" dirty="0"/>
          </a:p>
        </p:txBody>
      </p:sp>
      <p:sp>
        <p:nvSpPr>
          <p:cNvPr id="6" name="Espace réservé du texte 5"/>
          <p:cNvSpPr>
            <a:spLocks noGrp="1"/>
          </p:cNvSpPr>
          <p:nvPr>
            <p:ph type="body" sz="quarter" idx="20"/>
          </p:nvPr>
        </p:nvSpPr>
        <p:spPr/>
        <p:txBody>
          <a:bodyPr/>
          <a:lstStyle/>
          <a:p>
            <a:r>
              <a:rPr lang="fr-FR" dirty="0" smtClean="0"/>
              <a:t>11</a:t>
            </a:r>
            <a:endParaRPr lang="fr-FR" dirty="0"/>
          </a:p>
        </p:txBody>
      </p:sp>
      <p:sp>
        <p:nvSpPr>
          <p:cNvPr id="3" name="Légende encadrée 2 2"/>
          <p:cNvSpPr/>
          <p:nvPr/>
        </p:nvSpPr>
        <p:spPr>
          <a:xfrm>
            <a:off x="4897438" y="2407444"/>
            <a:ext cx="3803650" cy="871537"/>
          </a:xfrm>
          <a:prstGeom prst="borderCallout2">
            <a:avLst>
              <a:gd name="adj1" fmla="val 18750"/>
              <a:gd name="adj2" fmla="val -8333"/>
              <a:gd name="adj3" fmla="val 18750"/>
              <a:gd name="adj4" fmla="val -16667"/>
              <a:gd name="adj5" fmla="val -81845"/>
              <a:gd name="adj6" fmla="val -353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Référentiel enseignement général par matières</a:t>
            </a:r>
            <a:endParaRPr lang="fr-FR" sz="2400" dirty="0"/>
          </a:p>
        </p:txBody>
      </p:sp>
      <p:sp>
        <p:nvSpPr>
          <p:cNvPr id="9" name="Légende encadrée 2 8"/>
          <p:cNvSpPr/>
          <p:nvPr/>
        </p:nvSpPr>
        <p:spPr>
          <a:xfrm>
            <a:off x="3889376" y="3693319"/>
            <a:ext cx="3803650" cy="871537"/>
          </a:xfrm>
          <a:prstGeom prst="borderCallout2">
            <a:avLst>
              <a:gd name="adj1" fmla="val 18750"/>
              <a:gd name="adj2" fmla="val -8333"/>
              <a:gd name="adj3" fmla="val 18750"/>
              <a:gd name="adj4" fmla="val -16667"/>
              <a:gd name="adj5" fmla="val -234304"/>
              <a:gd name="adj6" fmla="val -425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Référentiel enseignement professionnel</a:t>
            </a:r>
            <a:endParaRPr lang="fr-FR" sz="2400" dirty="0"/>
          </a:p>
        </p:txBody>
      </p:sp>
      <p:sp>
        <p:nvSpPr>
          <p:cNvPr id="10" name="Légende encadrée 2 9"/>
          <p:cNvSpPr/>
          <p:nvPr/>
        </p:nvSpPr>
        <p:spPr>
          <a:xfrm>
            <a:off x="2259013" y="5017293"/>
            <a:ext cx="4056062" cy="1097757"/>
          </a:xfrm>
          <a:prstGeom prst="borderCallout2">
            <a:avLst>
              <a:gd name="adj1" fmla="val 18750"/>
              <a:gd name="adj2" fmla="val -8333"/>
              <a:gd name="adj3" fmla="val 18750"/>
              <a:gd name="adj4" fmla="val -16667"/>
              <a:gd name="adj5" fmla="val -299235"/>
              <a:gd name="adj6" fmla="val -337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Progression précisant sur l’ensemble du cycle les liens entre les enseignements</a:t>
            </a:r>
            <a:endParaRPr lang="fr-FR" sz="2400" dirty="0"/>
          </a:p>
        </p:txBody>
      </p:sp>
    </p:spTree>
    <p:extLst>
      <p:ext uri="{BB962C8B-B14F-4D97-AF65-F5344CB8AC3E}">
        <p14:creationId xmlns:p14="http://schemas.microsoft.com/office/powerpoint/2010/main" val="279556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ETAPE 4 :Construction d’un outil</a:t>
            </a:r>
            <a:endParaRPr lang="fr-FR" dirty="0"/>
          </a:p>
        </p:txBody>
      </p:sp>
      <p:sp>
        <p:nvSpPr>
          <p:cNvPr id="6" name="Espace réservé du texte 5"/>
          <p:cNvSpPr>
            <a:spLocks noGrp="1"/>
          </p:cNvSpPr>
          <p:nvPr>
            <p:ph type="body" sz="quarter" idx="20"/>
          </p:nvPr>
        </p:nvSpPr>
        <p:spPr/>
        <p:txBody>
          <a:bodyPr/>
          <a:lstStyle/>
          <a:p>
            <a:r>
              <a:rPr lang="fr-FR" dirty="0" smtClean="0"/>
              <a:t>12</a:t>
            </a:r>
            <a:endParaRPr lang="fr-FR"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0" y="1374776"/>
            <a:ext cx="56896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 y="2582226"/>
            <a:ext cx="8658225" cy="423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lèche vers le bas 11"/>
          <p:cNvSpPr/>
          <p:nvPr/>
        </p:nvSpPr>
        <p:spPr>
          <a:xfrm>
            <a:off x="1943100" y="1850232"/>
            <a:ext cx="485775" cy="7319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12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ETAPE 4 :Construction d’un outil</a:t>
            </a:r>
            <a:endParaRPr lang="fr-FR" dirty="0"/>
          </a:p>
        </p:txBody>
      </p:sp>
      <p:sp>
        <p:nvSpPr>
          <p:cNvPr id="6" name="Espace réservé du texte 5"/>
          <p:cNvSpPr>
            <a:spLocks noGrp="1"/>
          </p:cNvSpPr>
          <p:nvPr>
            <p:ph type="body" sz="quarter" idx="20"/>
          </p:nvPr>
        </p:nvSpPr>
        <p:spPr/>
        <p:txBody>
          <a:bodyPr/>
          <a:lstStyle/>
          <a:p>
            <a:r>
              <a:rPr lang="fr-FR" dirty="0" smtClean="0"/>
              <a:t>13</a:t>
            </a:r>
            <a:endParaRPr lang="fr-FR"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000" y="1374776"/>
            <a:ext cx="56896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2386853"/>
            <a:ext cx="8158163" cy="2399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lèche vers le bas 11"/>
          <p:cNvSpPr/>
          <p:nvPr/>
        </p:nvSpPr>
        <p:spPr>
          <a:xfrm>
            <a:off x="3475831" y="1728786"/>
            <a:ext cx="485775" cy="6580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816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ETAPE 4 :Construction d’un outil</a:t>
            </a:r>
            <a:endParaRPr lang="fr-FR" dirty="0"/>
          </a:p>
        </p:txBody>
      </p:sp>
      <p:sp>
        <p:nvSpPr>
          <p:cNvPr id="6" name="Espace réservé du texte 5"/>
          <p:cNvSpPr>
            <a:spLocks noGrp="1"/>
          </p:cNvSpPr>
          <p:nvPr>
            <p:ph type="body" sz="quarter" idx="20"/>
          </p:nvPr>
        </p:nvSpPr>
        <p:spPr/>
        <p:txBody>
          <a:bodyPr/>
          <a:lstStyle/>
          <a:p>
            <a:r>
              <a:rPr lang="fr-FR" dirty="0" smtClean="0"/>
              <a:t>14</a:t>
            </a:r>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9" y="2231231"/>
            <a:ext cx="804862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487484"/>
            <a:ext cx="56896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èche vers le bas 3"/>
          <p:cNvSpPr/>
          <p:nvPr/>
        </p:nvSpPr>
        <p:spPr>
          <a:xfrm>
            <a:off x="5800725" y="1898648"/>
            <a:ext cx="600075" cy="7159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651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Perspectives et évolutions</a:t>
            </a:r>
            <a:endParaRPr lang="fr-FR" dirty="0"/>
          </a:p>
        </p:txBody>
      </p:sp>
      <p:sp>
        <p:nvSpPr>
          <p:cNvPr id="6" name="Espace réservé du texte 5"/>
          <p:cNvSpPr>
            <a:spLocks noGrp="1"/>
          </p:cNvSpPr>
          <p:nvPr>
            <p:ph type="body" sz="quarter" idx="20"/>
          </p:nvPr>
        </p:nvSpPr>
        <p:spPr/>
        <p:txBody>
          <a:bodyPr/>
          <a:lstStyle/>
          <a:p>
            <a:r>
              <a:rPr lang="fr-FR" dirty="0" smtClean="0"/>
              <a:t>15</a:t>
            </a:r>
            <a:endParaRPr lang="fr-FR" dirty="0"/>
          </a:p>
        </p:txBody>
      </p:sp>
      <p:sp>
        <p:nvSpPr>
          <p:cNvPr id="7" name="ZoneTexte 6"/>
          <p:cNvSpPr txBox="1"/>
          <p:nvPr/>
        </p:nvSpPr>
        <p:spPr>
          <a:xfrm>
            <a:off x="900113" y="1380380"/>
            <a:ext cx="7686675" cy="5262979"/>
          </a:xfrm>
          <a:prstGeom prst="rect">
            <a:avLst/>
          </a:prstGeom>
          <a:noFill/>
        </p:spPr>
        <p:txBody>
          <a:bodyPr wrap="square" rtlCol="0">
            <a:spAutoFit/>
          </a:bodyPr>
          <a:lstStyle/>
          <a:p>
            <a:pPr>
              <a:buFontTx/>
              <a:buChar char="•"/>
              <a:defRPr/>
            </a:pPr>
            <a:r>
              <a:rPr lang="fr-FR" altLang="fr-FR" sz="2400" dirty="0" smtClean="0">
                <a:solidFill>
                  <a:srgbClr val="000000"/>
                </a:solidFill>
                <a:cs typeface="Arial" charset="0"/>
              </a:rPr>
              <a:t> Disposer d’une progression par spécialité:</a:t>
            </a:r>
          </a:p>
          <a:p>
            <a:pPr marL="800100" lvl="1" indent="-342900">
              <a:buFontTx/>
              <a:buChar char="-"/>
              <a:defRPr/>
            </a:pPr>
            <a:r>
              <a:rPr lang="fr-FR" altLang="fr-FR" sz="2400" dirty="0" smtClean="0">
                <a:solidFill>
                  <a:srgbClr val="000000"/>
                </a:solidFill>
                <a:cs typeface="Arial" charset="0"/>
              </a:rPr>
              <a:t>pour communiquer entre les professeurs de la spécialité;</a:t>
            </a:r>
          </a:p>
          <a:p>
            <a:pPr marL="800100" lvl="1" indent="-342900">
              <a:buFontTx/>
              <a:buChar char="-"/>
              <a:defRPr/>
            </a:pPr>
            <a:r>
              <a:rPr lang="fr-FR" altLang="fr-FR" sz="2400" dirty="0">
                <a:solidFill>
                  <a:srgbClr val="000000"/>
                </a:solidFill>
                <a:cs typeface="Arial" charset="0"/>
              </a:rPr>
              <a:t>p</a:t>
            </a:r>
            <a:r>
              <a:rPr lang="fr-FR" altLang="fr-FR" sz="2400" dirty="0" smtClean="0">
                <a:solidFill>
                  <a:srgbClr val="000000"/>
                </a:solidFill>
                <a:cs typeface="Arial" charset="0"/>
              </a:rPr>
              <a:t>our communiquer avec l’EG,</a:t>
            </a:r>
          </a:p>
          <a:p>
            <a:pPr marL="800100" lvl="1" indent="-342900">
              <a:buFontTx/>
              <a:buChar char="-"/>
              <a:defRPr/>
            </a:pPr>
            <a:r>
              <a:rPr lang="fr-FR" altLang="fr-FR" sz="2400" dirty="0" smtClean="0">
                <a:solidFill>
                  <a:srgbClr val="000000"/>
                </a:solidFill>
                <a:cs typeface="Arial" charset="0"/>
              </a:rPr>
              <a:t>pour communiquer avec les nouveaux arrivants</a:t>
            </a:r>
            <a:endParaRPr lang="fr-FR" altLang="fr-FR" sz="2400" dirty="0">
              <a:solidFill>
                <a:srgbClr val="000000"/>
              </a:solidFill>
              <a:cs typeface="Arial" charset="0"/>
            </a:endParaRPr>
          </a:p>
          <a:p>
            <a:pPr>
              <a:buFontTx/>
              <a:buChar char="•"/>
              <a:defRPr/>
            </a:pPr>
            <a:r>
              <a:rPr lang="fr-FR" altLang="fr-FR" sz="2400" dirty="0" smtClean="0">
                <a:solidFill>
                  <a:srgbClr val="000000"/>
                </a:solidFill>
                <a:cs typeface="Arial" charset="0"/>
              </a:rPr>
              <a:t> Disposer d’un outil permettant d’organiser la </a:t>
            </a:r>
            <a:r>
              <a:rPr lang="fr-FR" altLang="fr-FR" sz="2400" dirty="0" err="1" smtClean="0">
                <a:solidFill>
                  <a:srgbClr val="000000"/>
                </a:solidFill>
                <a:cs typeface="Arial" charset="0"/>
              </a:rPr>
              <a:t>co</a:t>
            </a:r>
            <a:r>
              <a:rPr lang="fr-FR" altLang="fr-FR" sz="2400" dirty="0" smtClean="0">
                <a:solidFill>
                  <a:srgbClr val="000000"/>
                </a:solidFill>
                <a:cs typeface="Arial" charset="0"/>
              </a:rPr>
              <a:t>-intervention</a:t>
            </a:r>
          </a:p>
          <a:p>
            <a:pPr>
              <a:buFontTx/>
              <a:buChar char="•"/>
              <a:defRPr/>
            </a:pPr>
            <a:r>
              <a:rPr lang="fr-FR" altLang="fr-FR" sz="2400" dirty="0" smtClean="0">
                <a:solidFill>
                  <a:srgbClr val="000000"/>
                </a:solidFill>
                <a:cs typeface="Arial" charset="0"/>
              </a:rPr>
              <a:t> Faciliter le mise en place d’activités permettant l’évaluation par compétences</a:t>
            </a:r>
          </a:p>
          <a:p>
            <a:pPr>
              <a:buFontTx/>
              <a:buChar char="•"/>
              <a:defRPr/>
            </a:pPr>
            <a:r>
              <a:rPr lang="fr-FR" altLang="fr-FR" sz="2400" dirty="0" smtClean="0">
                <a:solidFill>
                  <a:srgbClr val="000000"/>
                </a:solidFill>
                <a:cs typeface="Arial" charset="0"/>
              </a:rPr>
              <a:t> Permettre une progressivité des apprentissages sur l’ensemble du cycle</a:t>
            </a:r>
          </a:p>
          <a:p>
            <a:pPr>
              <a:buFontTx/>
              <a:buChar char="•"/>
              <a:defRPr/>
            </a:pPr>
            <a:r>
              <a:rPr lang="fr-FR" altLang="fr-FR" sz="2400" dirty="0" smtClean="0">
                <a:solidFill>
                  <a:srgbClr val="000000"/>
                </a:solidFill>
                <a:cs typeface="Arial" charset="0"/>
              </a:rPr>
              <a:t> Impulser le suivi des acquisitions </a:t>
            </a:r>
          </a:p>
          <a:p>
            <a:pPr>
              <a:buFontTx/>
              <a:buChar char="•"/>
              <a:defRPr/>
            </a:pPr>
            <a:r>
              <a:rPr lang="fr-FR" altLang="fr-FR" sz="2400" dirty="0" smtClean="0">
                <a:solidFill>
                  <a:srgbClr val="000000"/>
                </a:solidFill>
                <a:cs typeface="Arial" charset="0"/>
              </a:rPr>
              <a:t> </a:t>
            </a:r>
            <a:r>
              <a:rPr lang="fr-FR" altLang="fr-FR" sz="2400" dirty="0">
                <a:solidFill>
                  <a:srgbClr val="000000"/>
                </a:solidFill>
                <a:cs typeface="Arial" charset="0"/>
              </a:rPr>
              <a:t>A</a:t>
            </a:r>
            <a:r>
              <a:rPr lang="fr-FR" altLang="fr-FR" sz="2400" dirty="0" smtClean="0">
                <a:solidFill>
                  <a:srgbClr val="000000"/>
                </a:solidFill>
                <a:cs typeface="Arial" charset="0"/>
              </a:rPr>
              <a:t>nticiper les besoins matériels</a:t>
            </a:r>
          </a:p>
          <a:p>
            <a:pPr>
              <a:buFontTx/>
              <a:buChar char="•"/>
              <a:defRPr/>
            </a:pPr>
            <a:endParaRPr lang="fr-FR" altLang="fr-FR" sz="2400" dirty="0">
              <a:solidFill>
                <a:srgbClr val="000000"/>
              </a:solidFill>
              <a:cs typeface="Arial" charset="0"/>
            </a:endParaRPr>
          </a:p>
        </p:txBody>
      </p:sp>
    </p:spTree>
    <p:extLst>
      <p:ext uri="{BB962C8B-B14F-4D97-AF65-F5344CB8AC3E}">
        <p14:creationId xmlns:p14="http://schemas.microsoft.com/office/powerpoint/2010/main" val="324615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Perspectives et évolutions</a:t>
            </a:r>
            <a:endParaRPr lang="fr-FR" dirty="0"/>
          </a:p>
        </p:txBody>
      </p:sp>
      <p:sp>
        <p:nvSpPr>
          <p:cNvPr id="6" name="Espace réservé du texte 5"/>
          <p:cNvSpPr>
            <a:spLocks noGrp="1"/>
          </p:cNvSpPr>
          <p:nvPr>
            <p:ph type="body" sz="quarter" idx="20"/>
          </p:nvPr>
        </p:nvSpPr>
        <p:spPr/>
        <p:txBody>
          <a:bodyPr/>
          <a:lstStyle/>
          <a:p>
            <a:r>
              <a:rPr lang="fr-FR" dirty="0" smtClean="0"/>
              <a:t>16</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 y="1657349"/>
            <a:ext cx="8826739" cy="404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3876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a:bodyPr>
          <a:lstStyle/>
          <a:p>
            <a:r>
              <a:rPr lang="fr-FR" dirty="0" smtClean="0"/>
              <a:t>Un des points clés de la rénovation</a:t>
            </a:r>
            <a:endParaRPr lang="fr-FR" dirty="0"/>
          </a:p>
        </p:txBody>
      </p:sp>
      <p:sp>
        <p:nvSpPr>
          <p:cNvPr id="6" name="Espace réservé du texte 5"/>
          <p:cNvSpPr>
            <a:spLocks noGrp="1"/>
          </p:cNvSpPr>
          <p:nvPr>
            <p:ph type="body" sz="quarter" idx="20"/>
          </p:nvPr>
        </p:nvSpPr>
        <p:spPr/>
        <p:txBody>
          <a:bodyPr/>
          <a:lstStyle/>
          <a:p>
            <a:r>
              <a:rPr lang="fr-FR" dirty="0" smtClean="0"/>
              <a:t>xx</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1" y="1519238"/>
            <a:ext cx="4600574" cy="105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0" y="2752234"/>
            <a:ext cx="6686550" cy="321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1257301" y="3571875"/>
            <a:ext cx="6509249" cy="1828800"/>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685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2"/>
          </p:nvPr>
        </p:nvSpPr>
        <p:spPr/>
      </p:sp>
      <p:sp>
        <p:nvSpPr>
          <p:cNvPr id="4" name="Sous-titre 3"/>
          <p:cNvSpPr>
            <a:spLocks noGrp="1"/>
          </p:cNvSpPr>
          <p:nvPr>
            <p:ph type="subTitle" idx="1"/>
          </p:nvPr>
        </p:nvSpPr>
        <p:spPr/>
        <p:txBody>
          <a:bodyPr/>
          <a:lstStyle/>
          <a:p>
            <a:endParaRPr lang="fr-FR"/>
          </a:p>
        </p:txBody>
      </p:sp>
      <p:sp>
        <p:nvSpPr>
          <p:cNvPr id="5" name="Espace réservé du texte 4"/>
          <p:cNvSpPr>
            <a:spLocks noGrp="1"/>
          </p:cNvSpPr>
          <p:nvPr>
            <p:ph type="body" sz="quarter" idx="11"/>
          </p:nvPr>
        </p:nvSpPr>
        <p:spPr/>
        <p:txBody>
          <a:bodyPr/>
          <a:lstStyle/>
          <a:p>
            <a:endParaRPr lang="fr-FR"/>
          </a:p>
        </p:txBody>
      </p:sp>
      <p:sp>
        <p:nvSpPr>
          <p:cNvPr id="6" name="Espace réservé du texte 5"/>
          <p:cNvSpPr>
            <a:spLocks noGrp="1"/>
          </p:cNvSpPr>
          <p:nvPr>
            <p:ph type="body" sz="quarter" idx="20"/>
          </p:nvPr>
        </p:nvSpPr>
        <p:spPr/>
        <p:txBody>
          <a:bodyPr/>
          <a:lstStyle/>
          <a:p>
            <a:endParaRPr lang="fr-FR"/>
          </a:p>
        </p:txBody>
      </p:sp>
      <p:sp>
        <p:nvSpPr>
          <p:cNvPr id="7" name="Espace réservé du texte 6"/>
          <p:cNvSpPr>
            <a:spLocks noGrp="1"/>
          </p:cNvSpPr>
          <p:nvPr>
            <p:ph type="body" sz="quarter" idx="21"/>
          </p:nvPr>
        </p:nvSpPr>
        <p:spPr/>
        <p:txBody>
          <a:bodyPr/>
          <a:lstStyle/>
          <a:p>
            <a:endParaRPr lang="fr-FR"/>
          </a:p>
        </p:txBody>
      </p:sp>
    </p:spTree>
    <p:extLst>
      <p:ext uri="{BB962C8B-B14F-4D97-AF65-F5344CB8AC3E}">
        <p14:creationId xmlns:p14="http://schemas.microsoft.com/office/powerpoint/2010/main" val="14939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CONSTAT</a:t>
            </a:r>
            <a:endParaRPr lang="fr-FR" dirty="0"/>
          </a:p>
        </p:txBody>
      </p:sp>
      <p:sp>
        <p:nvSpPr>
          <p:cNvPr id="6" name="Espace réservé du texte 5"/>
          <p:cNvSpPr>
            <a:spLocks noGrp="1"/>
          </p:cNvSpPr>
          <p:nvPr>
            <p:ph type="body" sz="quarter" idx="20"/>
          </p:nvPr>
        </p:nvSpPr>
        <p:spPr/>
        <p:txBody>
          <a:bodyPr/>
          <a:lstStyle/>
          <a:p>
            <a:r>
              <a:rPr lang="fr-FR" dirty="0" smtClean="0"/>
              <a:t>1</a:t>
            </a:r>
            <a:endParaRPr lang="fr-FR" dirty="0"/>
          </a:p>
        </p:txBody>
      </p:sp>
      <p:sp>
        <p:nvSpPr>
          <p:cNvPr id="8" name="ZoneTexte 7"/>
          <p:cNvSpPr txBox="1"/>
          <p:nvPr/>
        </p:nvSpPr>
        <p:spPr>
          <a:xfrm>
            <a:off x="1254262" y="1651842"/>
            <a:ext cx="7042988" cy="3801041"/>
          </a:xfrm>
          <a:prstGeom prst="rect">
            <a:avLst/>
          </a:prstGeom>
          <a:noFill/>
        </p:spPr>
        <p:txBody>
          <a:bodyPr wrap="square" rtlCol="0">
            <a:spAutoFit/>
          </a:bodyPr>
          <a:lstStyle/>
          <a:p>
            <a:pPr marL="342900" indent="-342900">
              <a:spcAft>
                <a:spcPts val="600"/>
              </a:spcAft>
              <a:buFont typeface="Wingdings" panose="05000000000000000000" pitchFamily="2" charset="2"/>
              <a:buChar char="ü"/>
            </a:pPr>
            <a:r>
              <a:rPr lang="fr-FR" sz="2400" dirty="0" smtClean="0"/>
              <a:t>Des progressions pédagogiques peu harmonisées.</a:t>
            </a:r>
          </a:p>
          <a:p>
            <a:pPr marL="342900" indent="-342900">
              <a:spcAft>
                <a:spcPts val="600"/>
              </a:spcAft>
              <a:buFont typeface="Wingdings" panose="05000000000000000000" pitchFamily="2" charset="2"/>
              <a:buChar char="ü"/>
            </a:pPr>
            <a:r>
              <a:rPr lang="fr-FR" sz="2400" dirty="0" smtClean="0"/>
              <a:t>Des projets avec peu de lien avec les référentiels</a:t>
            </a:r>
          </a:p>
          <a:p>
            <a:pPr marL="342900" indent="-342900">
              <a:spcAft>
                <a:spcPts val="600"/>
              </a:spcAft>
              <a:buFont typeface="Wingdings" panose="05000000000000000000" pitchFamily="2" charset="2"/>
              <a:buChar char="ü"/>
            </a:pPr>
            <a:r>
              <a:rPr lang="fr-FR" sz="2400" dirty="0" smtClean="0"/>
              <a:t>Méconnaissances des référentiels des autres disciplines</a:t>
            </a:r>
          </a:p>
          <a:p>
            <a:pPr marL="342900" indent="-342900">
              <a:spcAft>
                <a:spcPts val="600"/>
              </a:spcAft>
              <a:buFont typeface="Wingdings" panose="05000000000000000000" pitchFamily="2" charset="2"/>
              <a:buChar char="ü"/>
            </a:pPr>
            <a:r>
              <a:rPr lang="fr-FR" sz="2400" dirty="0" smtClean="0"/>
              <a:t>Peu de travail commun entre les disciplines</a:t>
            </a:r>
          </a:p>
          <a:p>
            <a:pPr marL="342900" indent="-342900">
              <a:spcAft>
                <a:spcPts val="600"/>
              </a:spcAft>
              <a:buFont typeface="Wingdings" panose="05000000000000000000" pitchFamily="2" charset="2"/>
              <a:buChar char="ü"/>
            </a:pPr>
            <a:r>
              <a:rPr lang="fr-FR" sz="2400" dirty="0" smtClean="0"/>
              <a:t>Essentiellement des projets réalisés par affinité des personnes</a:t>
            </a:r>
          </a:p>
          <a:p>
            <a:pPr marL="342900" indent="-342900">
              <a:spcAft>
                <a:spcPts val="600"/>
              </a:spcAft>
              <a:buFont typeface="Wingdings" panose="05000000000000000000" pitchFamily="2" charset="2"/>
              <a:buChar char="ü"/>
            </a:pPr>
            <a:r>
              <a:rPr lang="fr-FR" sz="2400" dirty="0" smtClean="0"/>
              <a:t>Un manque de transparence de l’attribution des heures d’EGLS</a:t>
            </a:r>
          </a:p>
        </p:txBody>
      </p:sp>
    </p:spTree>
    <p:extLst>
      <p:ext uri="{BB962C8B-B14F-4D97-AF65-F5344CB8AC3E}">
        <p14:creationId xmlns:p14="http://schemas.microsoft.com/office/powerpoint/2010/main" val="552382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a:t>
            </a:r>
            <a:endParaRPr lang="fr-FR" dirty="0"/>
          </a:p>
        </p:txBody>
      </p:sp>
      <p:sp>
        <p:nvSpPr>
          <p:cNvPr id="6" name="Espace réservé du texte 5"/>
          <p:cNvSpPr>
            <a:spLocks noGrp="1"/>
          </p:cNvSpPr>
          <p:nvPr>
            <p:ph type="body" sz="quarter" idx="20"/>
          </p:nvPr>
        </p:nvSpPr>
        <p:spPr/>
        <p:txBody>
          <a:bodyPr/>
          <a:lstStyle/>
          <a:p>
            <a:r>
              <a:rPr lang="fr-FR" dirty="0" smtClean="0"/>
              <a:t>2</a:t>
            </a:r>
            <a:endParaRPr lang="fr-FR" dirty="0"/>
          </a:p>
        </p:txBody>
      </p:sp>
      <p:sp>
        <p:nvSpPr>
          <p:cNvPr id="8" name="ZoneTexte 7"/>
          <p:cNvSpPr txBox="1"/>
          <p:nvPr/>
        </p:nvSpPr>
        <p:spPr>
          <a:xfrm>
            <a:off x="1211392" y="1366092"/>
            <a:ext cx="7042988" cy="3416320"/>
          </a:xfrm>
          <a:prstGeom prst="rect">
            <a:avLst/>
          </a:prstGeom>
          <a:noFill/>
        </p:spPr>
        <p:txBody>
          <a:bodyPr wrap="square" rtlCol="0">
            <a:spAutoFit/>
          </a:bodyPr>
          <a:lstStyle/>
          <a:p>
            <a:pPr algn="ctr">
              <a:defRPr/>
            </a:pPr>
            <a:r>
              <a:rPr lang="fr-FR" altLang="fr-FR" sz="2400" b="1" dirty="0">
                <a:solidFill>
                  <a:srgbClr val="000000"/>
                </a:solidFill>
                <a:effectLst>
                  <a:outerShdw blurRad="38100" dist="38100" dir="2700000" algn="tl">
                    <a:srgbClr val="FFFFFF"/>
                  </a:outerShdw>
                </a:effectLst>
                <a:cs typeface="Arial" charset="0"/>
              </a:rPr>
              <a:t>BO spécial n° 2 du 19 février 2009</a:t>
            </a:r>
          </a:p>
          <a:p>
            <a:pPr algn="ctr">
              <a:defRPr/>
            </a:pPr>
            <a:endParaRPr lang="fr-FR" altLang="fr-FR" sz="2400" b="1" dirty="0">
              <a:solidFill>
                <a:srgbClr val="000000"/>
              </a:solidFill>
              <a:effectLst>
                <a:outerShdw blurRad="38100" dist="38100" dir="2700000" algn="tl">
                  <a:srgbClr val="FFFFFF"/>
                </a:outerShdw>
              </a:effectLst>
              <a:cs typeface="Arial" charset="0"/>
            </a:endParaRPr>
          </a:p>
          <a:p>
            <a:pPr>
              <a:defRPr/>
            </a:pPr>
            <a:r>
              <a:rPr lang="fr-FR" altLang="fr-FR" sz="2400" b="1" dirty="0">
                <a:solidFill>
                  <a:srgbClr val="000000"/>
                </a:solidFill>
                <a:cs typeface="Arial" charset="0"/>
              </a:rPr>
              <a:t>Enseignements dispensés dans les formations sous statut scolaire préparant au baccalauréat professionnel</a:t>
            </a:r>
          </a:p>
          <a:p>
            <a:pPr>
              <a:defRPr/>
            </a:pPr>
            <a:endParaRPr lang="fr-FR" altLang="fr-FR" sz="2400" b="1" dirty="0">
              <a:solidFill>
                <a:srgbClr val="000000"/>
              </a:solidFill>
              <a:cs typeface="Arial" charset="0"/>
            </a:endParaRPr>
          </a:p>
          <a:p>
            <a:pPr>
              <a:defRPr/>
            </a:pPr>
            <a:r>
              <a:rPr lang="fr-FR" altLang="fr-FR" sz="2400" dirty="0">
                <a:solidFill>
                  <a:srgbClr val="000000"/>
                </a:solidFill>
                <a:cs typeface="Arial" charset="0"/>
              </a:rPr>
              <a:t>Article 3 – Le volume horaire de 152 </a:t>
            </a:r>
            <a:r>
              <a:rPr lang="fr-FR" altLang="fr-FR" sz="2400" dirty="0" smtClean="0">
                <a:solidFill>
                  <a:srgbClr val="000000"/>
                </a:solidFill>
                <a:cs typeface="Arial" charset="0"/>
              </a:rPr>
              <a:t>heures (pour le cycle) </a:t>
            </a:r>
            <a:r>
              <a:rPr lang="fr-FR" altLang="fr-FR" sz="2400" dirty="0">
                <a:solidFill>
                  <a:srgbClr val="000000"/>
                </a:solidFill>
                <a:cs typeface="Arial" charset="0"/>
              </a:rPr>
              <a:t>correspondant aux enseignements généraux liés à la spécialité préparée est réparti par l’établissement.</a:t>
            </a:r>
          </a:p>
        </p:txBody>
      </p:sp>
    </p:spTree>
    <p:extLst>
      <p:ext uri="{BB962C8B-B14F-4D97-AF65-F5344CB8AC3E}">
        <p14:creationId xmlns:p14="http://schemas.microsoft.com/office/powerpoint/2010/main" val="1808734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a:t>
            </a:r>
            <a:endParaRPr lang="fr-FR" dirty="0"/>
          </a:p>
        </p:txBody>
      </p:sp>
      <p:sp>
        <p:nvSpPr>
          <p:cNvPr id="6" name="Espace réservé du texte 5"/>
          <p:cNvSpPr>
            <a:spLocks noGrp="1"/>
          </p:cNvSpPr>
          <p:nvPr>
            <p:ph type="body" sz="quarter" idx="20"/>
          </p:nvPr>
        </p:nvSpPr>
        <p:spPr/>
        <p:txBody>
          <a:bodyPr/>
          <a:lstStyle/>
          <a:p>
            <a:r>
              <a:rPr lang="fr-FR" dirty="0" smtClean="0"/>
              <a:t>3</a:t>
            </a:r>
            <a:endParaRPr lang="fr-FR" dirty="0"/>
          </a:p>
        </p:txBody>
      </p:sp>
      <p:pic>
        <p:nvPicPr>
          <p:cNvPr id="5" name="Picture 12" descr="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120" y="928680"/>
            <a:ext cx="7089638" cy="50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2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5"/>
            <a:ext cx="7061200" cy="369332"/>
          </a:xfrm>
        </p:spPr>
        <p:txBody>
          <a:bodyPr>
            <a:normAutofit fontScale="92500"/>
          </a:bodyPr>
          <a:lstStyle/>
          <a:p>
            <a:r>
              <a:rPr lang="fr-FR" dirty="0" smtClean="0"/>
              <a:t>ETAPE 1 : </a:t>
            </a:r>
            <a:r>
              <a:rPr lang="fr-FR" dirty="0"/>
              <a:t>Recensement de tous les projets de l’établissements</a:t>
            </a:r>
          </a:p>
        </p:txBody>
      </p:sp>
      <p:sp>
        <p:nvSpPr>
          <p:cNvPr id="6" name="Espace réservé du texte 5"/>
          <p:cNvSpPr>
            <a:spLocks noGrp="1"/>
          </p:cNvSpPr>
          <p:nvPr>
            <p:ph type="body" sz="quarter" idx="20"/>
          </p:nvPr>
        </p:nvSpPr>
        <p:spPr/>
        <p:txBody>
          <a:bodyPr/>
          <a:lstStyle/>
          <a:p>
            <a:r>
              <a:rPr lang="fr-FR" dirty="0" smtClean="0"/>
              <a:t>4</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705869043"/>
              </p:ext>
            </p:extLst>
          </p:nvPr>
        </p:nvGraphicFramePr>
        <p:xfrm>
          <a:off x="963467" y="1662587"/>
          <a:ext cx="7217066" cy="4408380"/>
        </p:xfrm>
        <a:graphic>
          <a:graphicData uri="http://schemas.openxmlformats.org/drawingml/2006/table">
            <a:tbl>
              <a:tblPr firstRow="1" firstCol="1" bandRow="1">
                <a:tableStyleId>{5C22544A-7EE6-4342-B048-85BDC9FD1C3A}</a:tableStyleId>
              </a:tblPr>
              <a:tblGrid>
                <a:gridCol w="866915"/>
                <a:gridCol w="316757"/>
                <a:gridCol w="316757"/>
                <a:gridCol w="316757"/>
                <a:gridCol w="5399880"/>
              </a:tblGrid>
              <a:tr h="261616">
                <a:tc gridSpan="5">
                  <a:txBody>
                    <a:bodyPr/>
                    <a:lstStyle/>
                    <a:p>
                      <a:pPr algn="l">
                        <a:lnSpc>
                          <a:spcPct val="115000"/>
                        </a:lnSpc>
                        <a:spcAft>
                          <a:spcPts val="0"/>
                        </a:spcAft>
                      </a:pPr>
                      <a:r>
                        <a:rPr lang="fr-FR" sz="1200" u="sng" dirty="0">
                          <a:solidFill>
                            <a:schemeClr val="bg1"/>
                          </a:solidFill>
                          <a:effectLst/>
                        </a:rPr>
                        <a:t>BAC PRO Technicien du bâtiment, organisation et réalisation du gros œuvre</a:t>
                      </a:r>
                      <a:endParaRPr lang="fr-FR" sz="1000" dirty="0">
                        <a:solidFill>
                          <a:schemeClr val="bg1"/>
                        </a:solidFill>
                        <a:effectLst/>
                        <a:latin typeface="Calibri"/>
                        <a:ea typeface="Calibri"/>
                        <a:cs typeface="Times New Roman"/>
                      </a:endParaRPr>
                    </a:p>
                  </a:txBody>
                  <a:tcPr marL="60017" marR="60017"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16729">
                <a:tc rowSpan="2">
                  <a:txBody>
                    <a:bodyPr/>
                    <a:lstStyle/>
                    <a:p>
                      <a:pPr algn="l">
                        <a:lnSpc>
                          <a:spcPct val="115000"/>
                        </a:lnSpc>
                        <a:spcAft>
                          <a:spcPts val="0"/>
                        </a:spcAft>
                      </a:pPr>
                      <a:r>
                        <a:rPr lang="fr-FR" sz="900">
                          <a:effectLst/>
                        </a:rPr>
                        <a:t>Lettre </a:t>
                      </a:r>
                      <a:endParaRPr lang="fr-FR" sz="1000">
                        <a:effectLst/>
                      </a:endParaRPr>
                    </a:p>
                    <a:p>
                      <a:pPr algn="l">
                        <a:lnSpc>
                          <a:spcPct val="115000"/>
                        </a:lnSpc>
                        <a:spcAft>
                          <a:spcPts val="0"/>
                        </a:spcAft>
                      </a:pPr>
                      <a:r>
                        <a:rPr lang="fr-FR" sz="900">
                          <a:effectLst/>
                        </a:rPr>
                        <a:t>Histoire </a:t>
                      </a:r>
                      <a:endParaRPr lang="fr-FR" sz="1000">
                        <a:effectLst/>
                      </a:endParaRPr>
                    </a:p>
                    <a:p>
                      <a:pPr algn="l">
                        <a:lnSpc>
                          <a:spcPct val="115000"/>
                        </a:lnSpc>
                        <a:spcAft>
                          <a:spcPts val="0"/>
                        </a:spcAft>
                      </a:pPr>
                      <a:r>
                        <a:rPr lang="fr-FR" sz="900">
                          <a:effectLst/>
                        </a:rPr>
                        <a:t>Géographie</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just">
                        <a:lnSpc>
                          <a:spcPct val="115000"/>
                        </a:lnSpc>
                        <a:spcAft>
                          <a:spcPts val="0"/>
                        </a:spcAft>
                      </a:pPr>
                      <a:r>
                        <a:rPr lang="fr-FR" sz="900" dirty="0">
                          <a:effectLst/>
                        </a:rPr>
                        <a:t>Action :</a:t>
                      </a:r>
                      <a:r>
                        <a:rPr lang="fr-FR" sz="1000" dirty="0">
                          <a:effectLst/>
                        </a:rPr>
                        <a:t>- Mme </a:t>
                      </a:r>
                      <a:r>
                        <a:rPr lang="fr-FR" sz="1000" dirty="0" err="1">
                          <a:effectLst/>
                        </a:rPr>
                        <a:t>Allouis</a:t>
                      </a:r>
                      <a:r>
                        <a:rPr lang="fr-FR" sz="1000" dirty="0">
                          <a:effectLst/>
                        </a:rPr>
                        <a:t>, envisage dans le cadre du projet « École ambassadrice » du Parlement européen, avec la classe de 2BP2 (gros œuvre) et avec Mme </a:t>
                      </a:r>
                      <a:r>
                        <a:rPr lang="fr-FR" sz="1000" dirty="0" err="1">
                          <a:effectLst/>
                        </a:rPr>
                        <a:t>Ghenaim</a:t>
                      </a:r>
                      <a:r>
                        <a:rPr lang="fr-FR" sz="1000" dirty="0">
                          <a:effectLst/>
                        </a:rPr>
                        <a:t>, de proposer une visite d'entreprise allemande dans le domaine du BTP, de travailler sur les comparaisons de ces métiers au niveau européen (formation, norme, métiers...) et faire effectuer aux élèves leur stage de terminale en Allemagne. Ce projet s'appuie sur les financements et l'accompagnement de l'OFAJ. Des projets seront mis en place sur les 3 années.</a:t>
                      </a:r>
                      <a:endParaRPr lang="fr-FR" sz="1000" dirty="0">
                        <a:effectLst/>
                        <a:latin typeface="Calibri"/>
                        <a:ea typeface="Calibri"/>
                        <a:cs typeface="Times New Roman"/>
                      </a:endParaRPr>
                    </a:p>
                  </a:txBody>
                  <a:tcPr marL="60017" marR="60017" marT="0" marB="0"/>
                </a:tc>
              </a:tr>
              <a:tr h="626846">
                <a:tc vMerge="1">
                  <a:txBody>
                    <a:bodyPr/>
                    <a:lstStyle/>
                    <a:p>
                      <a:endParaRPr lang="fr-FR"/>
                    </a:p>
                  </a:txBody>
                  <a:tcPr/>
                </a:tc>
                <a:tc>
                  <a:txBody>
                    <a:bodyPr/>
                    <a:lstStyle/>
                    <a:p>
                      <a:pPr algn="l">
                        <a:lnSpc>
                          <a:spcPct val="115000"/>
                        </a:lnSpc>
                        <a:spcAft>
                          <a:spcPts val="0"/>
                        </a:spcAft>
                      </a:pPr>
                      <a:r>
                        <a:rPr lang="fr-FR" sz="900" dirty="0">
                          <a:effectLst/>
                        </a:rPr>
                        <a:t>X</a:t>
                      </a:r>
                      <a:endParaRPr lang="fr-FR" sz="1000" dirty="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dirty="0">
                          <a:effectLst/>
                        </a:rPr>
                        <a:t> </a:t>
                      </a:r>
                      <a:endParaRPr lang="fr-FR" sz="1000" dirty="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vMerge="1">
                  <a:txBody>
                    <a:bodyPr/>
                    <a:lstStyle/>
                    <a:p>
                      <a:endParaRPr lang="fr-FR"/>
                    </a:p>
                  </a:txBody>
                  <a:tcPr/>
                </a:tc>
              </a:tr>
              <a:tr h="216729">
                <a:tc rowSpan="2">
                  <a:txBody>
                    <a:bodyPr/>
                    <a:lstStyle/>
                    <a:p>
                      <a:pPr algn="l">
                        <a:lnSpc>
                          <a:spcPct val="115000"/>
                        </a:lnSpc>
                        <a:spcAft>
                          <a:spcPts val="0"/>
                        </a:spcAft>
                      </a:pPr>
                      <a:r>
                        <a:rPr lang="fr-FR" sz="900">
                          <a:effectLst/>
                        </a:rPr>
                        <a:t>Mathématiques</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l">
                        <a:lnSpc>
                          <a:spcPct val="115000"/>
                        </a:lnSpc>
                        <a:spcAft>
                          <a:spcPts val="0"/>
                        </a:spcAft>
                      </a:pPr>
                      <a:r>
                        <a:rPr lang="fr-FR" sz="1000">
                          <a:effectLst/>
                        </a:rPr>
                        <a:t>Action : Les cours sont construits autour de problématiques issues du monde professionnel. De même pour les exercices et les CCF. </a:t>
                      </a:r>
                      <a:endParaRPr lang="fr-FR" sz="1000">
                        <a:effectLst/>
                        <a:latin typeface="Calibri"/>
                        <a:ea typeface="Calibri"/>
                        <a:cs typeface="Times New Roman"/>
                      </a:endParaRPr>
                    </a:p>
                  </a:txBody>
                  <a:tcPr marL="60017" marR="60017" marT="0" marB="0"/>
                </a:tc>
              </a:tr>
              <a:tr h="216729">
                <a:tc vMerge="1">
                  <a:txBody>
                    <a:bodyPr/>
                    <a:lstStyle/>
                    <a:p>
                      <a:endParaRPr lang="fr-FR"/>
                    </a:p>
                  </a:txBody>
                  <a:tcPr/>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X</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X</a:t>
                      </a:r>
                      <a:endParaRPr lang="fr-FR" sz="1000">
                        <a:effectLst/>
                        <a:latin typeface="Calibri"/>
                        <a:ea typeface="Calibri"/>
                        <a:cs typeface="Times New Roman"/>
                      </a:endParaRPr>
                    </a:p>
                  </a:txBody>
                  <a:tcPr marL="31676" marR="31676" marT="31676" marB="31676"/>
                </a:tc>
                <a:tc vMerge="1">
                  <a:txBody>
                    <a:bodyPr/>
                    <a:lstStyle/>
                    <a:p>
                      <a:endParaRPr lang="fr-FR"/>
                    </a:p>
                  </a:txBody>
                  <a:tcPr/>
                </a:tc>
              </a:tr>
              <a:tr h="216729">
                <a:tc rowSpan="2">
                  <a:txBody>
                    <a:bodyPr/>
                    <a:lstStyle/>
                    <a:p>
                      <a:pPr algn="l">
                        <a:lnSpc>
                          <a:spcPct val="115000"/>
                        </a:lnSpc>
                        <a:spcAft>
                          <a:spcPts val="0"/>
                        </a:spcAft>
                      </a:pPr>
                      <a:r>
                        <a:rPr lang="fr-FR" sz="900">
                          <a:effectLst/>
                        </a:rPr>
                        <a:t>Arts appliqués</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l">
                        <a:lnSpc>
                          <a:spcPct val="115000"/>
                        </a:lnSpc>
                        <a:spcAft>
                          <a:spcPts val="0"/>
                        </a:spcAft>
                      </a:pPr>
                      <a:r>
                        <a:rPr lang="fr-FR" sz="1000" dirty="0">
                          <a:effectLst/>
                        </a:rPr>
                        <a:t>Action :  Mme </a:t>
                      </a:r>
                      <a:r>
                        <a:rPr lang="fr-FR" sz="1000" dirty="0" err="1">
                          <a:effectLst/>
                        </a:rPr>
                        <a:t>Chamard</a:t>
                      </a:r>
                      <a:r>
                        <a:rPr lang="fr-FR" sz="1000" dirty="0">
                          <a:effectLst/>
                        </a:rPr>
                        <a:t>  Visite de trois architectures emblématiques Le Stade de France, La philharmonie de Paris, la Fondation Vuitton</a:t>
                      </a:r>
                      <a:endParaRPr lang="fr-FR" sz="1000" dirty="0">
                        <a:effectLst/>
                        <a:latin typeface="Calibri"/>
                        <a:ea typeface="Calibri"/>
                        <a:cs typeface="Times New Roman"/>
                      </a:endParaRPr>
                    </a:p>
                  </a:txBody>
                  <a:tcPr marL="60017" marR="60017" marT="0" marB="0"/>
                </a:tc>
              </a:tr>
              <a:tr h="216729">
                <a:tc vMerge="1">
                  <a:txBody>
                    <a:bodyPr/>
                    <a:lstStyle/>
                    <a:p>
                      <a:endParaRPr lang="fr-FR"/>
                    </a:p>
                  </a:txBody>
                  <a:tcPr/>
                </a:tc>
                <a:tc>
                  <a:txBody>
                    <a:bodyPr/>
                    <a:lstStyle/>
                    <a:p>
                      <a:pPr algn="l">
                        <a:lnSpc>
                          <a:spcPct val="115000"/>
                        </a:lnSpc>
                        <a:spcAft>
                          <a:spcPts val="0"/>
                        </a:spcAft>
                      </a:pPr>
                      <a:r>
                        <a:rPr lang="fr-FR" sz="900">
                          <a:effectLst/>
                        </a:rPr>
                        <a:t>x</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vMerge="1">
                  <a:txBody>
                    <a:bodyPr/>
                    <a:lstStyle/>
                    <a:p>
                      <a:endParaRPr lang="fr-FR"/>
                    </a:p>
                  </a:txBody>
                  <a:tcPr/>
                </a:tc>
              </a:tr>
              <a:tr h="216729">
                <a:tc rowSpan="2">
                  <a:txBody>
                    <a:bodyPr/>
                    <a:lstStyle/>
                    <a:p>
                      <a:pPr algn="l">
                        <a:lnSpc>
                          <a:spcPct val="115000"/>
                        </a:lnSpc>
                        <a:spcAft>
                          <a:spcPts val="0"/>
                        </a:spcAft>
                      </a:pPr>
                      <a:r>
                        <a:rPr lang="fr-FR" sz="900">
                          <a:effectLst/>
                        </a:rPr>
                        <a:t>Arts appliqués</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l">
                        <a:lnSpc>
                          <a:spcPct val="115000"/>
                        </a:lnSpc>
                        <a:spcAft>
                          <a:spcPts val="0"/>
                        </a:spcAft>
                      </a:pPr>
                      <a:r>
                        <a:rPr lang="fr-FR" sz="1000" dirty="0">
                          <a:effectLst/>
                        </a:rPr>
                        <a:t>Action :  Mme </a:t>
                      </a:r>
                      <a:r>
                        <a:rPr lang="fr-FR" sz="1000" dirty="0" err="1">
                          <a:effectLst/>
                        </a:rPr>
                        <a:t>Chamard</a:t>
                      </a:r>
                      <a:r>
                        <a:rPr lang="fr-FR" sz="1000" dirty="0">
                          <a:effectLst/>
                        </a:rPr>
                        <a:t>  Réalisation de trois maquettes de ces architectures emblématiques en collaboration avec les professeurs de DIB et ateliers</a:t>
                      </a:r>
                      <a:endParaRPr lang="fr-FR" sz="1000" dirty="0">
                        <a:effectLst/>
                        <a:latin typeface="Calibri"/>
                        <a:ea typeface="Calibri"/>
                        <a:cs typeface="Times New Roman"/>
                      </a:endParaRPr>
                    </a:p>
                  </a:txBody>
                  <a:tcPr marL="60017" marR="60017" marT="0" marB="0"/>
                </a:tc>
              </a:tr>
              <a:tr h="216729">
                <a:tc vMerge="1">
                  <a:txBody>
                    <a:bodyPr/>
                    <a:lstStyle/>
                    <a:p>
                      <a:endParaRPr lang="fr-FR"/>
                    </a:p>
                  </a:txBody>
                  <a:tcPr/>
                </a:tc>
                <a:tc>
                  <a:txBody>
                    <a:bodyPr/>
                    <a:lstStyle/>
                    <a:p>
                      <a:pPr algn="l">
                        <a:lnSpc>
                          <a:spcPct val="115000"/>
                        </a:lnSpc>
                        <a:spcAft>
                          <a:spcPts val="0"/>
                        </a:spcAft>
                      </a:pPr>
                      <a:r>
                        <a:rPr lang="fr-FR" sz="900">
                          <a:effectLst/>
                        </a:rPr>
                        <a:t>x</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vMerge="1">
                  <a:txBody>
                    <a:bodyPr/>
                    <a:lstStyle/>
                    <a:p>
                      <a:endParaRPr lang="fr-FR"/>
                    </a:p>
                  </a:txBody>
                  <a:tcPr/>
                </a:tc>
              </a:tr>
              <a:tr h="216729">
                <a:tc rowSpan="2">
                  <a:txBody>
                    <a:bodyPr/>
                    <a:lstStyle/>
                    <a:p>
                      <a:pPr algn="l">
                        <a:lnSpc>
                          <a:spcPct val="115000"/>
                        </a:lnSpc>
                        <a:spcAft>
                          <a:spcPts val="0"/>
                        </a:spcAft>
                      </a:pPr>
                      <a:r>
                        <a:rPr lang="fr-FR" sz="900">
                          <a:effectLst/>
                        </a:rPr>
                        <a:t>Arts appliqués</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l">
                        <a:lnSpc>
                          <a:spcPct val="115000"/>
                        </a:lnSpc>
                        <a:spcAft>
                          <a:spcPts val="0"/>
                        </a:spcAft>
                      </a:pPr>
                      <a:r>
                        <a:rPr lang="fr-FR" sz="1000">
                          <a:effectLst/>
                        </a:rPr>
                        <a:t>Action :  Mme Chamard  Montage d’une exposition dans le CDI présentant le projet avec la documentaliste</a:t>
                      </a:r>
                      <a:endParaRPr lang="fr-FR" sz="1000">
                        <a:effectLst/>
                        <a:latin typeface="Calibri"/>
                        <a:ea typeface="Calibri"/>
                        <a:cs typeface="Times New Roman"/>
                      </a:endParaRPr>
                    </a:p>
                  </a:txBody>
                  <a:tcPr marL="60017" marR="60017" marT="0" marB="0"/>
                </a:tc>
              </a:tr>
              <a:tr h="216729">
                <a:tc vMerge="1">
                  <a:txBody>
                    <a:bodyPr/>
                    <a:lstStyle/>
                    <a:p>
                      <a:endParaRPr lang="fr-FR"/>
                    </a:p>
                  </a:txBody>
                  <a:tcPr/>
                </a:tc>
                <a:tc>
                  <a:txBody>
                    <a:bodyPr/>
                    <a:lstStyle/>
                    <a:p>
                      <a:pPr algn="l">
                        <a:lnSpc>
                          <a:spcPct val="115000"/>
                        </a:lnSpc>
                        <a:spcAft>
                          <a:spcPts val="0"/>
                        </a:spcAft>
                      </a:pPr>
                      <a:r>
                        <a:rPr lang="fr-FR" sz="900">
                          <a:effectLst/>
                        </a:rPr>
                        <a:t>x</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vMerge="1">
                  <a:txBody>
                    <a:bodyPr/>
                    <a:lstStyle/>
                    <a:p>
                      <a:endParaRPr lang="fr-FR"/>
                    </a:p>
                  </a:txBody>
                  <a:tcPr/>
                </a:tc>
              </a:tr>
              <a:tr h="216729">
                <a:tc rowSpan="2">
                  <a:txBody>
                    <a:bodyPr/>
                    <a:lstStyle/>
                    <a:p>
                      <a:pPr algn="l">
                        <a:lnSpc>
                          <a:spcPct val="115000"/>
                        </a:lnSpc>
                        <a:spcAft>
                          <a:spcPts val="0"/>
                        </a:spcAft>
                      </a:pPr>
                      <a:r>
                        <a:rPr lang="fr-FR" sz="900">
                          <a:effectLst/>
                        </a:rPr>
                        <a:t>Arts appliqués</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l">
                        <a:lnSpc>
                          <a:spcPct val="115000"/>
                        </a:lnSpc>
                        <a:spcAft>
                          <a:spcPts val="0"/>
                        </a:spcAft>
                      </a:pPr>
                      <a:r>
                        <a:rPr lang="fr-FR" sz="1000">
                          <a:effectLst/>
                        </a:rPr>
                        <a:t>Action : Mme Delcenserie Recherches sur la matérialité du bois et du béton et visite de l'exposition de l'artiste Mylène Guermont et du Musée passager</a:t>
                      </a:r>
                      <a:endParaRPr lang="fr-FR" sz="1000">
                        <a:effectLst/>
                        <a:latin typeface="Calibri"/>
                        <a:ea typeface="Calibri"/>
                        <a:cs typeface="Times New Roman"/>
                      </a:endParaRPr>
                    </a:p>
                  </a:txBody>
                  <a:tcPr marL="60017" marR="60017" marT="0" marB="0"/>
                </a:tc>
              </a:tr>
              <a:tr h="216729">
                <a:tc vMerge="1">
                  <a:txBody>
                    <a:bodyPr/>
                    <a:lstStyle/>
                    <a:p>
                      <a:endParaRPr lang="fr-FR"/>
                    </a:p>
                  </a:txBody>
                  <a:tcPr/>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x</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vMerge="1">
                  <a:txBody>
                    <a:bodyPr/>
                    <a:lstStyle/>
                    <a:p>
                      <a:endParaRPr lang="fr-FR"/>
                    </a:p>
                  </a:txBody>
                  <a:tcPr/>
                </a:tc>
              </a:tr>
              <a:tr h="216729">
                <a:tc rowSpan="2">
                  <a:txBody>
                    <a:bodyPr/>
                    <a:lstStyle/>
                    <a:p>
                      <a:pPr algn="l">
                        <a:lnSpc>
                          <a:spcPct val="115000"/>
                        </a:lnSpc>
                        <a:spcAft>
                          <a:spcPts val="0"/>
                        </a:spcAft>
                      </a:pPr>
                      <a:r>
                        <a:rPr lang="fr-FR" sz="900">
                          <a:effectLst/>
                        </a:rPr>
                        <a:t>Arts appliqués</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l">
                        <a:lnSpc>
                          <a:spcPct val="115000"/>
                        </a:lnSpc>
                        <a:spcAft>
                          <a:spcPts val="0"/>
                        </a:spcAft>
                      </a:pPr>
                      <a:r>
                        <a:rPr lang="fr-FR" sz="1000">
                          <a:effectLst/>
                        </a:rPr>
                        <a:t>Action : Mme Delcenserie Réalisation du coffrage de Causse en menuiserie avec toute l'équipe de profs</a:t>
                      </a:r>
                      <a:endParaRPr lang="fr-FR" sz="1000">
                        <a:effectLst/>
                        <a:latin typeface="Calibri"/>
                        <a:ea typeface="Calibri"/>
                        <a:cs typeface="Times New Roman"/>
                      </a:endParaRPr>
                    </a:p>
                  </a:txBody>
                  <a:tcPr marL="60017" marR="60017" marT="0" marB="0"/>
                </a:tc>
              </a:tr>
              <a:tr h="216729">
                <a:tc vMerge="1">
                  <a:txBody>
                    <a:bodyPr/>
                    <a:lstStyle/>
                    <a:p>
                      <a:endParaRPr lang="fr-FR"/>
                    </a:p>
                  </a:txBody>
                  <a:tcPr/>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x</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vMerge="1">
                  <a:txBody>
                    <a:bodyPr/>
                    <a:lstStyle/>
                    <a:p>
                      <a:endParaRPr lang="fr-FR"/>
                    </a:p>
                  </a:txBody>
                  <a:tcPr/>
                </a:tc>
              </a:tr>
              <a:tr h="216729">
                <a:tc rowSpan="2">
                  <a:txBody>
                    <a:bodyPr/>
                    <a:lstStyle/>
                    <a:p>
                      <a:pPr algn="l">
                        <a:lnSpc>
                          <a:spcPct val="115000"/>
                        </a:lnSpc>
                        <a:spcAft>
                          <a:spcPts val="0"/>
                        </a:spcAft>
                      </a:pPr>
                      <a:r>
                        <a:rPr lang="fr-FR" sz="900">
                          <a:effectLst/>
                        </a:rPr>
                        <a:t>Arts appliqués</a:t>
                      </a:r>
                      <a:endParaRPr lang="fr-FR" sz="1000">
                        <a:effectLst/>
                        <a:latin typeface="Calibri"/>
                        <a:ea typeface="Calibri"/>
                        <a:cs typeface="Times New Roman"/>
                      </a:endParaRPr>
                    </a:p>
                  </a:txBody>
                  <a:tcPr marL="60017" marR="60017" marT="0" marB="0"/>
                </a:tc>
                <a:tc>
                  <a:txBody>
                    <a:bodyPr/>
                    <a:lstStyle/>
                    <a:p>
                      <a:pPr algn="l">
                        <a:lnSpc>
                          <a:spcPct val="115000"/>
                        </a:lnSpc>
                        <a:spcAft>
                          <a:spcPts val="0"/>
                        </a:spcAft>
                      </a:pPr>
                      <a:r>
                        <a:rPr lang="fr-FR" sz="900">
                          <a:effectLst/>
                        </a:rPr>
                        <a:t>2nd</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1ère</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Tle</a:t>
                      </a:r>
                      <a:endParaRPr lang="fr-FR" sz="1000">
                        <a:effectLst/>
                        <a:latin typeface="Calibri"/>
                        <a:ea typeface="Calibri"/>
                        <a:cs typeface="Times New Roman"/>
                      </a:endParaRPr>
                    </a:p>
                  </a:txBody>
                  <a:tcPr marL="31676" marR="31676" marT="31676" marB="31676"/>
                </a:tc>
                <a:tc rowSpan="2">
                  <a:txBody>
                    <a:bodyPr/>
                    <a:lstStyle/>
                    <a:p>
                      <a:pPr algn="l">
                        <a:lnSpc>
                          <a:spcPct val="115000"/>
                        </a:lnSpc>
                        <a:spcAft>
                          <a:spcPts val="0"/>
                        </a:spcAft>
                      </a:pPr>
                      <a:r>
                        <a:rPr lang="fr-FR" sz="1000">
                          <a:effectLst/>
                        </a:rPr>
                        <a:t>Action : Mme Delcenserie Réalisation de différents coulages avec les bétons intelligents de Mme Guermont pour son œuvre Causse avec M Hurel</a:t>
                      </a:r>
                      <a:endParaRPr lang="fr-FR" sz="1000">
                        <a:effectLst/>
                        <a:latin typeface="Calibri"/>
                        <a:ea typeface="Calibri"/>
                        <a:cs typeface="Times New Roman"/>
                      </a:endParaRPr>
                    </a:p>
                  </a:txBody>
                  <a:tcPr marL="60017" marR="60017" marT="0" marB="0"/>
                </a:tc>
              </a:tr>
              <a:tr h="216729">
                <a:tc vMerge="1">
                  <a:txBody>
                    <a:bodyPr/>
                    <a:lstStyle/>
                    <a:p>
                      <a:endParaRPr lang="fr-FR"/>
                    </a:p>
                  </a:txBody>
                  <a:tcPr/>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a:effectLst/>
                        </a:rPr>
                        <a:t> </a:t>
                      </a:r>
                      <a:endParaRPr lang="fr-FR" sz="1000">
                        <a:effectLst/>
                        <a:latin typeface="Calibri"/>
                        <a:ea typeface="Calibri"/>
                        <a:cs typeface="Times New Roman"/>
                      </a:endParaRPr>
                    </a:p>
                  </a:txBody>
                  <a:tcPr marL="31676" marR="31676" marT="31676" marB="31676"/>
                </a:tc>
                <a:tc>
                  <a:txBody>
                    <a:bodyPr/>
                    <a:lstStyle/>
                    <a:p>
                      <a:pPr algn="l">
                        <a:lnSpc>
                          <a:spcPct val="115000"/>
                        </a:lnSpc>
                        <a:spcAft>
                          <a:spcPts val="0"/>
                        </a:spcAft>
                      </a:pPr>
                      <a:r>
                        <a:rPr lang="fr-FR" sz="900" dirty="0">
                          <a:effectLst/>
                        </a:rPr>
                        <a:t>x</a:t>
                      </a:r>
                      <a:endParaRPr lang="fr-FR" sz="1000" dirty="0">
                        <a:effectLst/>
                        <a:latin typeface="Calibri"/>
                        <a:ea typeface="Calibri"/>
                        <a:cs typeface="Times New Roman"/>
                      </a:endParaRPr>
                    </a:p>
                  </a:txBody>
                  <a:tcPr marL="31676" marR="31676" marT="31676" marB="31676"/>
                </a:tc>
                <a:tc vMerge="1">
                  <a:txBody>
                    <a:bodyPr/>
                    <a:lstStyle/>
                    <a:p>
                      <a:endParaRPr lang="fr-FR"/>
                    </a:p>
                  </a:txBody>
                  <a:tcPr/>
                </a:tc>
              </a:tr>
            </a:tbl>
          </a:graphicData>
        </a:graphic>
      </p:graphicFrame>
      <p:sp>
        <p:nvSpPr>
          <p:cNvPr id="3" name="ZoneTexte 2"/>
          <p:cNvSpPr txBox="1"/>
          <p:nvPr/>
        </p:nvSpPr>
        <p:spPr>
          <a:xfrm>
            <a:off x="963466" y="1350407"/>
            <a:ext cx="5608784" cy="369332"/>
          </a:xfrm>
          <a:prstGeom prst="rect">
            <a:avLst/>
          </a:prstGeom>
          <a:noFill/>
        </p:spPr>
        <p:txBody>
          <a:bodyPr wrap="square" rtlCol="0">
            <a:spAutoFit/>
          </a:bodyPr>
          <a:lstStyle/>
          <a:p>
            <a:r>
              <a:rPr lang="fr-FR" dirty="0" smtClean="0"/>
              <a:t>Exemple de fiche complétée par les équipes</a:t>
            </a:r>
            <a:endParaRPr lang="fr-FR" dirty="0"/>
          </a:p>
        </p:txBody>
      </p:sp>
    </p:spTree>
    <p:extLst>
      <p:ext uri="{BB962C8B-B14F-4D97-AF65-F5344CB8AC3E}">
        <p14:creationId xmlns:p14="http://schemas.microsoft.com/office/powerpoint/2010/main" val="279484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5"/>
            <a:ext cx="7061200" cy="369332"/>
          </a:xfrm>
        </p:spPr>
        <p:txBody>
          <a:bodyPr>
            <a:normAutofit fontScale="92500"/>
          </a:bodyPr>
          <a:lstStyle/>
          <a:p>
            <a:r>
              <a:rPr lang="fr-FR" dirty="0" smtClean="0"/>
              <a:t>ETAPE 1 : </a:t>
            </a:r>
            <a:r>
              <a:rPr lang="fr-FR" dirty="0"/>
              <a:t>Recensement de tous les projets de l’établissements</a:t>
            </a:r>
          </a:p>
        </p:txBody>
      </p:sp>
      <p:sp>
        <p:nvSpPr>
          <p:cNvPr id="6" name="Espace réservé du texte 5"/>
          <p:cNvSpPr>
            <a:spLocks noGrp="1"/>
          </p:cNvSpPr>
          <p:nvPr>
            <p:ph type="body" sz="quarter" idx="20"/>
          </p:nvPr>
        </p:nvSpPr>
        <p:spPr/>
        <p:txBody>
          <a:bodyPr/>
          <a:lstStyle/>
          <a:p>
            <a:r>
              <a:rPr lang="fr-FR" dirty="0" smtClean="0"/>
              <a:t>5</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371725"/>
            <a:ext cx="9029700" cy="394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285875" y="1972746"/>
            <a:ext cx="6172200" cy="369332"/>
          </a:xfrm>
          <a:prstGeom prst="rect">
            <a:avLst/>
          </a:prstGeom>
          <a:noFill/>
        </p:spPr>
        <p:txBody>
          <a:bodyPr wrap="square" rtlCol="0">
            <a:spAutoFit/>
          </a:bodyPr>
          <a:lstStyle/>
          <a:p>
            <a:r>
              <a:rPr lang="fr-FR" dirty="0" smtClean="0"/>
              <a:t>Exemple d’utilisation d’un </a:t>
            </a:r>
            <a:r>
              <a:rPr lang="fr-FR" dirty="0" err="1" smtClean="0"/>
              <a:t>Padlet</a:t>
            </a:r>
            <a:r>
              <a:rPr lang="fr-FR" dirty="0" smtClean="0"/>
              <a:t> pour mutualiser</a:t>
            </a:r>
            <a:endParaRPr lang="fr-FR" dirty="0"/>
          </a:p>
        </p:txBody>
      </p:sp>
    </p:spTree>
    <p:extLst>
      <p:ext uri="{BB962C8B-B14F-4D97-AF65-F5344CB8AC3E}">
        <p14:creationId xmlns:p14="http://schemas.microsoft.com/office/powerpoint/2010/main" val="10710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lnSpcReduction="10000"/>
          </a:bodyPr>
          <a:lstStyle/>
          <a:p>
            <a:r>
              <a:rPr lang="fr-FR" dirty="0" smtClean="0"/>
              <a:t>ETAPE 2 : Réunion du conseil pédagogique</a:t>
            </a:r>
          </a:p>
          <a:p>
            <a:r>
              <a:rPr lang="fr-FR" dirty="0"/>
              <a:t> </a:t>
            </a:r>
            <a:r>
              <a:rPr lang="fr-FR" dirty="0" smtClean="0"/>
              <a:t>                 Constitution</a:t>
            </a:r>
            <a:endParaRPr lang="fr-FR" dirty="0"/>
          </a:p>
        </p:txBody>
      </p:sp>
      <p:sp>
        <p:nvSpPr>
          <p:cNvPr id="6" name="Espace réservé du texte 5"/>
          <p:cNvSpPr>
            <a:spLocks noGrp="1"/>
          </p:cNvSpPr>
          <p:nvPr>
            <p:ph type="body" sz="quarter" idx="20"/>
          </p:nvPr>
        </p:nvSpPr>
        <p:spPr/>
        <p:txBody>
          <a:bodyPr/>
          <a:lstStyle/>
          <a:p>
            <a:r>
              <a:rPr lang="fr-FR" dirty="0" smtClean="0"/>
              <a:t>6</a:t>
            </a:r>
            <a:endParaRPr lang="fr-FR" dirty="0"/>
          </a:p>
        </p:txBody>
      </p:sp>
      <p:sp>
        <p:nvSpPr>
          <p:cNvPr id="8" name="ZoneTexte 7"/>
          <p:cNvSpPr txBox="1"/>
          <p:nvPr/>
        </p:nvSpPr>
        <p:spPr>
          <a:xfrm>
            <a:off x="1194304" y="1851867"/>
            <a:ext cx="7042988" cy="3062377"/>
          </a:xfrm>
          <a:prstGeom prst="rect">
            <a:avLst/>
          </a:prstGeom>
          <a:noFill/>
        </p:spPr>
        <p:txBody>
          <a:bodyPr wrap="square" rtlCol="0">
            <a:spAutoFit/>
          </a:bodyPr>
          <a:lstStyle/>
          <a:p>
            <a:pPr marL="342900" indent="-342900">
              <a:spcAft>
                <a:spcPts val="600"/>
              </a:spcAft>
              <a:buFontTx/>
              <a:buChar char="-"/>
              <a:defRPr/>
            </a:pPr>
            <a:r>
              <a:rPr lang="fr-FR" altLang="fr-FR" sz="2400" dirty="0" smtClean="0">
                <a:solidFill>
                  <a:srgbClr val="000000"/>
                </a:solidFill>
                <a:cs typeface="Arial" charset="0"/>
              </a:rPr>
              <a:t>Chef d’établissement</a:t>
            </a:r>
          </a:p>
          <a:p>
            <a:pPr marL="342900" indent="-342900">
              <a:spcAft>
                <a:spcPts val="600"/>
              </a:spcAft>
              <a:buFontTx/>
              <a:buChar char="-"/>
              <a:defRPr/>
            </a:pPr>
            <a:r>
              <a:rPr lang="fr-FR" altLang="fr-FR" sz="2400" dirty="0" smtClean="0">
                <a:solidFill>
                  <a:srgbClr val="000000"/>
                </a:solidFill>
                <a:cs typeface="Arial" charset="0"/>
              </a:rPr>
              <a:t>DDFPT</a:t>
            </a:r>
          </a:p>
          <a:p>
            <a:pPr marL="342900" indent="-342900">
              <a:spcAft>
                <a:spcPts val="600"/>
              </a:spcAft>
              <a:buFontTx/>
              <a:buChar char="-"/>
              <a:defRPr/>
            </a:pPr>
            <a:r>
              <a:rPr lang="fr-FR" altLang="fr-FR" sz="2400" dirty="0" smtClean="0">
                <a:solidFill>
                  <a:srgbClr val="000000"/>
                </a:solidFill>
                <a:cs typeface="Arial" charset="0"/>
              </a:rPr>
              <a:t>Coordinateur de chaque discipline de spécialité</a:t>
            </a:r>
          </a:p>
          <a:p>
            <a:pPr marL="342900" indent="-342900">
              <a:spcAft>
                <a:spcPts val="600"/>
              </a:spcAft>
              <a:buFontTx/>
              <a:buChar char="-"/>
              <a:defRPr/>
            </a:pPr>
            <a:r>
              <a:rPr lang="fr-FR" altLang="fr-FR" sz="2400" dirty="0" smtClean="0">
                <a:solidFill>
                  <a:srgbClr val="000000"/>
                </a:solidFill>
                <a:cs typeface="Arial" charset="0"/>
              </a:rPr>
              <a:t>Coordinateur de chaque discipline d’enseignement général</a:t>
            </a:r>
          </a:p>
          <a:p>
            <a:pPr marL="342900" indent="-342900">
              <a:spcAft>
                <a:spcPts val="600"/>
              </a:spcAft>
              <a:buFontTx/>
              <a:buChar char="-"/>
              <a:defRPr/>
            </a:pPr>
            <a:r>
              <a:rPr lang="fr-FR" altLang="fr-FR" sz="2400" dirty="0" smtClean="0">
                <a:solidFill>
                  <a:srgbClr val="000000"/>
                </a:solidFill>
                <a:cs typeface="Arial" charset="0"/>
              </a:rPr>
              <a:t>IEN EG</a:t>
            </a:r>
          </a:p>
          <a:p>
            <a:pPr marL="342900" indent="-342900">
              <a:spcAft>
                <a:spcPts val="600"/>
              </a:spcAft>
              <a:buFontTx/>
              <a:buChar char="-"/>
              <a:defRPr/>
            </a:pPr>
            <a:r>
              <a:rPr lang="fr-FR" altLang="fr-FR" sz="2400" dirty="0" smtClean="0">
                <a:solidFill>
                  <a:srgbClr val="000000"/>
                </a:solidFill>
                <a:cs typeface="Arial" charset="0"/>
              </a:rPr>
              <a:t>IEN ET </a:t>
            </a:r>
            <a:endParaRPr lang="fr-FR" altLang="fr-FR" sz="2400" dirty="0">
              <a:solidFill>
                <a:srgbClr val="000000"/>
              </a:solidFill>
              <a:cs typeface="Arial" charset="0"/>
            </a:endParaRPr>
          </a:p>
        </p:txBody>
      </p:sp>
    </p:spTree>
    <p:extLst>
      <p:ext uri="{BB962C8B-B14F-4D97-AF65-F5344CB8AC3E}">
        <p14:creationId xmlns:p14="http://schemas.microsoft.com/office/powerpoint/2010/main" val="104467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lnSpcReduction="10000"/>
          </a:bodyPr>
          <a:lstStyle/>
          <a:p>
            <a:r>
              <a:rPr lang="fr-FR" dirty="0" smtClean="0"/>
              <a:t>ETAPE 3 : Réunion du conseil pédagogique</a:t>
            </a:r>
          </a:p>
          <a:p>
            <a:r>
              <a:rPr lang="fr-FR" dirty="0"/>
              <a:t> </a:t>
            </a:r>
            <a:r>
              <a:rPr lang="fr-FR" dirty="0" smtClean="0"/>
              <a:t>                 Déroulement</a:t>
            </a:r>
            <a:endParaRPr lang="fr-FR" dirty="0"/>
          </a:p>
        </p:txBody>
      </p:sp>
      <p:sp>
        <p:nvSpPr>
          <p:cNvPr id="6" name="Espace réservé du texte 5"/>
          <p:cNvSpPr>
            <a:spLocks noGrp="1"/>
          </p:cNvSpPr>
          <p:nvPr>
            <p:ph type="body" sz="quarter" idx="20"/>
          </p:nvPr>
        </p:nvSpPr>
        <p:spPr/>
        <p:txBody>
          <a:bodyPr/>
          <a:lstStyle/>
          <a:p>
            <a:r>
              <a:rPr lang="fr-FR" dirty="0" smtClean="0"/>
              <a:t>7</a:t>
            </a:r>
            <a:endParaRPr lang="fr-FR" dirty="0"/>
          </a:p>
        </p:txBody>
      </p:sp>
      <p:sp>
        <p:nvSpPr>
          <p:cNvPr id="8" name="ZoneTexte 7"/>
          <p:cNvSpPr txBox="1"/>
          <p:nvPr/>
        </p:nvSpPr>
        <p:spPr>
          <a:xfrm>
            <a:off x="1237168" y="2009022"/>
            <a:ext cx="7506788" cy="3062377"/>
          </a:xfrm>
          <a:prstGeom prst="rect">
            <a:avLst/>
          </a:prstGeom>
          <a:noFill/>
        </p:spPr>
        <p:txBody>
          <a:bodyPr wrap="square" rtlCol="0">
            <a:spAutoFit/>
          </a:bodyPr>
          <a:lstStyle/>
          <a:p>
            <a:pPr marL="342900" indent="-342900">
              <a:spcAft>
                <a:spcPts val="600"/>
              </a:spcAft>
              <a:buFont typeface="Wingdings" panose="05000000000000000000" pitchFamily="2" charset="2"/>
              <a:buChar char="§"/>
              <a:defRPr/>
            </a:pPr>
            <a:r>
              <a:rPr lang="fr-FR" altLang="fr-FR" sz="2400" dirty="0" smtClean="0">
                <a:solidFill>
                  <a:srgbClr val="000000"/>
                </a:solidFill>
                <a:cs typeface="Arial" charset="0"/>
              </a:rPr>
              <a:t>Rappel du principe de l’EGLS et des finalités</a:t>
            </a:r>
          </a:p>
          <a:p>
            <a:pPr marL="342900" indent="-342900">
              <a:spcAft>
                <a:spcPts val="600"/>
              </a:spcAft>
              <a:buFont typeface="Wingdings" panose="05000000000000000000" pitchFamily="2" charset="2"/>
              <a:buChar char="§"/>
              <a:defRPr/>
            </a:pPr>
            <a:r>
              <a:rPr lang="fr-FR" altLang="fr-FR" sz="2400" dirty="0" smtClean="0">
                <a:solidFill>
                  <a:srgbClr val="000000"/>
                </a:solidFill>
                <a:cs typeface="Arial" charset="0"/>
              </a:rPr>
              <a:t>Tour de table des différents projets</a:t>
            </a:r>
          </a:p>
          <a:p>
            <a:pPr marL="342900" indent="-342900">
              <a:spcAft>
                <a:spcPts val="600"/>
              </a:spcAft>
              <a:buFont typeface="Wingdings" panose="05000000000000000000" pitchFamily="2" charset="2"/>
              <a:buChar char="§"/>
              <a:defRPr/>
            </a:pPr>
            <a:r>
              <a:rPr lang="fr-FR" altLang="fr-FR" sz="2400" dirty="0" smtClean="0">
                <a:solidFill>
                  <a:srgbClr val="000000"/>
                </a:solidFill>
                <a:cs typeface="Arial" charset="0"/>
              </a:rPr>
              <a:t>Repérage des projets qui participent à l’EGLS</a:t>
            </a:r>
          </a:p>
          <a:p>
            <a:pPr marL="342900" indent="-342900">
              <a:spcAft>
                <a:spcPts val="600"/>
              </a:spcAft>
              <a:buFont typeface="Wingdings" panose="05000000000000000000" pitchFamily="2" charset="2"/>
              <a:buChar char="§"/>
              <a:defRPr/>
            </a:pPr>
            <a:r>
              <a:rPr lang="fr-FR" altLang="fr-FR" sz="2400" dirty="0" smtClean="0">
                <a:solidFill>
                  <a:srgbClr val="000000"/>
                </a:solidFill>
                <a:cs typeface="Arial" charset="0"/>
              </a:rPr>
              <a:t>Difficultés rencontrées</a:t>
            </a:r>
          </a:p>
          <a:p>
            <a:pPr marL="342900" indent="-342900">
              <a:spcAft>
                <a:spcPts val="600"/>
              </a:spcAft>
              <a:buFont typeface="Wingdings" panose="05000000000000000000" pitchFamily="2" charset="2"/>
              <a:buChar char="§"/>
              <a:defRPr/>
            </a:pPr>
            <a:r>
              <a:rPr lang="fr-FR" altLang="fr-FR" sz="2400" dirty="0" smtClean="0">
                <a:solidFill>
                  <a:srgbClr val="000000"/>
                </a:solidFill>
                <a:cs typeface="Arial" charset="0"/>
              </a:rPr>
              <a:t>Pistes de travail</a:t>
            </a:r>
          </a:p>
          <a:p>
            <a:pPr marL="342900" indent="-342900">
              <a:buFontTx/>
              <a:buChar char="-"/>
              <a:defRPr/>
            </a:pPr>
            <a:endParaRPr lang="fr-FR" altLang="fr-FR" sz="2400" dirty="0">
              <a:solidFill>
                <a:srgbClr val="000000"/>
              </a:solidFill>
              <a:cs typeface="Arial" charset="0"/>
            </a:endParaRPr>
          </a:p>
          <a:p>
            <a:pPr marL="342900" indent="-342900">
              <a:buFontTx/>
              <a:buChar char="-"/>
              <a:defRPr/>
            </a:pPr>
            <a:endParaRPr lang="fr-FR" altLang="fr-FR" sz="2400" dirty="0">
              <a:solidFill>
                <a:srgbClr val="000000"/>
              </a:solidFill>
              <a:cs typeface="Arial" charset="0"/>
            </a:endParaRPr>
          </a:p>
        </p:txBody>
      </p:sp>
    </p:spTree>
    <p:extLst>
      <p:ext uri="{BB962C8B-B14F-4D97-AF65-F5344CB8AC3E}">
        <p14:creationId xmlns:p14="http://schemas.microsoft.com/office/powerpoint/2010/main" val="371134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de l’expérimentation</a:t>
            </a:r>
          </a:p>
        </p:txBody>
      </p:sp>
      <p:sp>
        <p:nvSpPr>
          <p:cNvPr id="5" name="Espace réservé du texte 4"/>
          <p:cNvSpPr>
            <a:spLocks noGrp="1"/>
          </p:cNvSpPr>
          <p:nvPr>
            <p:ph type="body" sz="quarter" idx="11"/>
          </p:nvPr>
        </p:nvSpPr>
        <p:spPr>
          <a:xfrm>
            <a:off x="1439863" y="981074"/>
            <a:ext cx="6249987" cy="676275"/>
          </a:xfrm>
        </p:spPr>
        <p:txBody>
          <a:bodyPr>
            <a:normAutofit lnSpcReduction="10000"/>
          </a:bodyPr>
          <a:lstStyle/>
          <a:p>
            <a:r>
              <a:rPr lang="fr-FR" dirty="0" smtClean="0"/>
              <a:t>ETAPE 2 : Réunion du conseil pédagogique</a:t>
            </a:r>
          </a:p>
          <a:p>
            <a:r>
              <a:rPr lang="fr-FR" dirty="0"/>
              <a:t> </a:t>
            </a:r>
            <a:r>
              <a:rPr lang="fr-FR" dirty="0" smtClean="0"/>
              <a:t>                 Objectifs et pistes de travail </a:t>
            </a:r>
            <a:endParaRPr lang="fr-FR" dirty="0"/>
          </a:p>
        </p:txBody>
      </p:sp>
      <p:sp>
        <p:nvSpPr>
          <p:cNvPr id="6" name="Espace réservé du texte 5"/>
          <p:cNvSpPr>
            <a:spLocks noGrp="1"/>
          </p:cNvSpPr>
          <p:nvPr>
            <p:ph type="body" sz="quarter" idx="20"/>
          </p:nvPr>
        </p:nvSpPr>
        <p:spPr/>
        <p:txBody>
          <a:bodyPr/>
          <a:lstStyle/>
          <a:p>
            <a:r>
              <a:rPr lang="fr-FR" dirty="0" smtClean="0"/>
              <a:t>8</a:t>
            </a:r>
            <a:endParaRPr lang="fr-FR" dirty="0"/>
          </a:p>
        </p:txBody>
      </p:sp>
      <p:sp>
        <p:nvSpPr>
          <p:cNvPr id="8" name="ZoneTexte 7"/>
          <p:cNvSpPr txBox="1"/>
          <p:nvPr/>
        </p:nvSpPr>
        <p:spPr>
          <a:xfrm>
            <a:off x="1080000" y="2109041"/>
            <a:ext cx="7506788" cy="2908489"/>
          </a:xfrm>
          <a:prstGeom prst="rect">
            <a:avLst/>
          </a:prstGeom>
          <a:noFill/>
        </p:spPr>
        <p:txBody>
          <a:bodyPr wrap="square" rtlCol="0">
            <a:spAutoFit/>
          </a:bodyPr>
          <a:lstStyle/>
          <a:p>
            <a:pPr marL="342900" indent="-342900">
              <a:spcAft>
                <a:spcPts val="600"/>
              </a:spcAft>
              <a:buFont typeface="Wingdings" panose="05000000000000000000" pitchFamily="2" charset="2"/>
              <a:buChar char="§"/>
              <a:defRPr/>
            </a:pPr>
            <a:r>
              <a:rPr lang="fr-FR" altLang="fr-FR" sz="2400" dirty="0">
                <a:solidFill>
                  <a:srgbClr val="000000"/>
                </a:solidFill>
                <a:cs typeface="Arial" charset="0"/>
              </a:rPr>
              <a:t> Positionner les équipes autour d’une démarche </a:t>
            </a:r>
            <a:r>
              <a:rPr lang="fr-FR" altLang="fr-FR" sz="2400" dirty="0" smtClean="0">
                <a:solidFill>
                  <a:srgbClr val="000000"/>
                </a:solidFill>
                <a:cs typeface="Arial" charset="0"/>
              </a:rPr>
              <a:t>commune.</a:t>
            </a:r>
            <a:endParaRPr lang="fr-FR" altLang="fr-FR" sz="2400" dirty="0">
              <a:solidFill>
                <a:srgbClr val="000000"/>
              </a:solidFill>
              <a:cs typeface="Arial" charset="0"/>
            </a:endParaRPr>
          </a:p>
          <a:p>
            <a:pPr marL="342900" indent="-342900">
              <a:spcAft>
                <a:spcPts val="600"/>
              </a:spcAft>
              <a:buFont typeface="Wingdings" panose="05000000000000000000" pitchFamily="2" charset="2"/>
              <a:buChar char="§"/>
              <a:defRPr/>
            </a:pPr>
            <a:r>
              <a:rPr lang="fr-FR" altLang="fr-FR" sz="2400" dirty="0">
                <a:solidFill>
                  <a:srgbClr val="000000"/>
                </a:solidFill>
                <a:cs typeface="Arial" charset="0"/>
              </a:rPr>
              <a:t> Prendre en compte les référentiels ou les programmes dans les </a:t>
            </a:r>
            <a:r>
              <a:rPr lang="fr-FR" altLang="fr-FR" sz="2400" dirty="0" smtClean="0">
                <a:solidFill>
                  <a:srgbClr val="000000"/>
                </a:solidFill>
                <a:cs typeface="Arial" charset="0"/>
              </a:rPr>
              <a:t>projets.</a:t>
            </a:r>
            <a:endParaRPr lang="fr-FR" altLang="fr-FR" sz="2400" dirty="0">
              <a:solidFill>
                <a:srgbClr val="000000"/>
              </a:solidFill>
              <a:cs typeface="Arial" charset="0"/>
            </a:endParaRPr>
          </a:p>
          <a:p>
            <a:pPr marL="342900" indent="-342900">
              <a:spcAft>
                <a:spcPts val="600"/>
              </a:spcAft>
              <a:buFont typeface="Wingdings" panose="05000000000000000000" pitchFamily="2" charset="2"/>
              <a:buChar char="§"/>
              <a:defRPr/>
            </a:pPr>
            <a:r>
              <a:rPr lang="fr-FR" altLang="fr-FR" sz="2400" dirty="0">
                <a:solidFill>
                  <a:srgbClr val="000000"/>
                </a:solidFill>
                <a:cs typeface="Arial" charset="0"/>
              </a:rPr>
              <a:t> Mettre en place des dispositifs </a:t>
            </a:r>
            <a:r>
              <a:rPr lang="fr-FR" altLang="fr-FR" sz="2400" dirty="0" smtClean="0">
                <a:solidFill>
                  <a:srgbClr val="000000"/>
                </a:solidFill>
                <a:cs typeface="Arial" charset="0"/>
              </a:rPr>
              <a:t>permettant </a:t>
            </a:r>
            <a:r>
              <a:rPr lang="fr-FR" altLang="fr-FR" sz="2400" dirty="0">
                <a:solidFill>
                  <a:srgbClr val="000000"/>
                </a:solidFill>
                <a:cs typeface="Arial" charset="0"/>
              </a:rPr>
              <a:t>un travail commun entre les </a:t>
            </a:r>
            <a:r>
              <a:rPr lang="fr-FR" altLang="fr-FR" sz="2400" dirty="0" smtClean="0">
                <a:solidFill>
                  <a:srgbClr val="000000"/>
                </a:solidFill>
                <a:cs typeface="Arial" charset="0"/>
              </a:rPr>
              <a:t>disciplines.</a:t>
            </a:r>
          </a:p>
          <a:p>
            <a:pPr marL="342900" indent="-342900">
              <a:spcAft>
                <a:spcPts val="600"/>
              </a:spcAft>
              <a:buFont typeface="Wingdings" panose="05000000000000000000" pitchFamily="2" charset="2"/>
              <a:buChar char="§"/>
              <a:defRPr/>
            </a:pPr>
            <a:r>
              <a:rPr lang="fr-FR" altLang="fr-FR" sz="2400" dirty="0" smtClean="0">
                <a:solidFill>
                  <a:srgbClr val="000000"/>
                </a:solidFill>
                <a:cs typeface="Arial" charset="0"/>
              </a:rPr>
              <a:t>Organiser la </a:t>
            </a:r>
            <a:r>
              <a:rPr lang="fr-FR" altLang="fr-FR" sz="2400" dirty="0" err="1" smtClean="0">
                <a:solidFill>
                  <a:srgbClr val="000000"/>
                </a:solidFill>
                <a:cs typeface="Arial" charset="0"/>
              </a:rPr>
              <a:t>co</a:t>
            </a:r>
            <a:r>
              <a:rPr lang="fr-FR" altLang="fr-FR" sz="2400" dirty="0" smtClean="0">
                <a:solidFill>
                  <a:srgbClr val="000000"/>
                </a:solidFill>
                <a:cs typeface="Arial" charset="0"/>
              </a:rPr>
              <a:t>-intervention pour la rendre plus efficace,</a:t>
            </a:r>
            <a:endParaRPr lang="fr-FR" altLang="fr-FR" sz="2400" dirty="0">
              <a:solidFill>
                <a:srgbClr val="000000"/>
              </a:solidFill>
              <a:cs typeface="Arial" charset="0"/>
            </a:endParaRPr>
          </a:p>
        </p:txBody>
      </p:sp>
    </p:spTree>
    <p:extLst>
      <p:ext uri="{BB962C8B-B14F-4D97-AF65-F5344CB8AC3E}">
        <p14:creationId xmlns:p14="http://schemas.microsoft.com/office/powerpoint/2010/main" val="3661320966"/>
      </p:ext>
    </p:extLst>
  </p:cSld>
  <p:clrMapOvr>
    <a:masterClrMapping/>
  </p:clrMapOvr>
</p:sld>
</file>

<file path=ppt/theme/theme1.xml><?xml version="1.0" encoding="utf-8"?>
<a:theme xmlns:a="http://schemas.openxmlformats.org/drawingml/2006/main" name="PRESENTATION PPT_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 PPT_2">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Présentation_RECTORAT CHAPITRE.potx</Template>
  <TotalTime>9021</TotalTime>
  <Words>576</Words>
  <Application>Microsoft Office PowerPoint</Application>
  <PresentationFormat>Affichage à l'écran (4:3)</PresentationFormat>
  <Paragraphs>169</Paragraphs>
  <Slides>19</Slides>
  <Notes>0</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PRESENTATION PPT_1</vt:lpstr>
      <vt:lpstr>PRESENTATION PPT_2</vt:lpstr>
      <vt:lpstr>Impulser la mise en place de  l’EGLS  ou comment   « Donner du sens aux apprentissages »  Retour d’expérimentation</vt:lpstr>
      <vt:lpstr>UN CONSTAT</vt:lpstr>
      <vt:lpstr>Rappel</vt:lpstr>
      <vt:lpstr>Rappel</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Déroulement de l’expérimentation</vt:lpstr>
      <vt:lpstr>Présentation PowerPoint</vt:lpstr>
    </vt:vector>
  </TitlesOfParts>
  <Company>MouseDesign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BLUA</dc:creator>
  <cp:lastModifiedBy>rectorat</cp:lastModifiedBy>
  <cp:revision>249</cp:revision>
  <cp:lastPrinted>2018-02-03T15:13:18Z</cp:lastPrinted>
  <dcterms:created xsi:type="dcterms:W3CDTF">2017-05-03T14:57:06Z</dcterms:created>
  <dcterms:modified xsi:type="dcterms:W3CDTF">2018-06-04T08:29:33Z</dcterms:modified>
</cp:coreProperties>
</file>